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7" d="100"/>
          <a:sy n="107"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6/3/2025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23A1CC3-2375-41D4-9E03-427CAF2A4C1A}"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FF16868-8199-4C2C-A5B1-63AEE139F88E}"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AD9FF7F-6988-44CC-821B-644E70CD2F73}"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12C299-16B2-4475-990D-751901EACC14}"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6/3/2025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34E6425-0181-43F2-84FC-787E803FD2F8}"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6E86A4C-8E40-4F87-A4F0-01A0687C5742}"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5E72C73-2D91-4E12-BA25-F0AA0C03599B}"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6/3/2025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68D9BC-F1AA-42D2-81D8-AC29ED85C5A1}"/>
              </a:ext>
            </a:extLst>
          </p:cNvPr>
          <p:cNvSpPr>
            <a:spLocks noGrp="1"/>
          </p:cNvSpPr>
          <p:nvPr>
            <p:ph type="ctrTitle"/>
          </p:nvPr>
        </p:nvSpPr>
        <p:spPr>
          <a:xfrm>
            <a:off x="1378228" y="1162878"/>
            <a:ext cx="9846364" cy="4532244"/>
          </a:xfrm>
        </p:spPr>
        <p:txBody>
          <a:bodyPr/>
          <a:lstStyle/>
          <a:p>
            <a:r>
              <a:rPr lang="it-IT" dirty="0"/>
              <a:t>DISASTRI NUCLEARI E IL LORO IMPATTO AMBIENTALE</a:t>
            </a:r>
            <a:br>
              <a:rPr lang="it-IT" dirty="0"/>
            </a:br>
            <a:r>
              <a:rPr lang="it-IT" dirty="0"/>
              <a:t/>
            </a:r>
            <a:br>
              <a:rPr lang="it-IT" dirty="0"/>
            </a:br>
            <a:r>
              <a:rPr lang="it-IT" dirty="0"/>
              <a:t> </a:t>
            </a:r>
          </a:p>
        </p:txBody>
      </p:sp>
    </p:spTree>
    <p:extLst>
      <p:ext uri="{BB962C8B-B14F-4D97-AF65-F5344CB8AC3E}">
        <p14:creationId xmlns:p14="http://schemas.microsoft.com/office/powerpoint/2010/main" val="368121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0D89343-A74F-4244-8F25-D7A2E46C8C4E}"/>
              </a:ext>
            </a:extLst>
          </p:cNvPr>
          <p:cNvSpPr>
            <a:spLocks noGrp="1"/>
          </p:cNvSpPr>
          <p:nvPr>
            <p:ph type="title"/>
          </p:nvPr>
        </p:nvSpPr>
        <p:spPr/>
        <p:txBody>
          <a:bodyPr/>
          <a:lstStyle/>
          <a:p>
            <a:r>
              <a:rPr lang="it-IT" dirty="0"/>
              <a:t>Vantaggi dell’energia nucleare</a:t>
            </a:r>
          </a:p>
        </p:txBody>
      </p:sp>
      <p:sp>
        <p:nvSpPr>
          <p:cNvPr id="3" name="Segnaposto contenuto 2">
            <a:extLst>
              <a:ext uri="{FF2B5EF4-FFF2-40B4-BE49-F238E27FC236}">
                <a16:creationId xmlns:a16="http://schemas.microsoft.com/office/drawing/2014/main" xmlns="" id="{409FF94E-2617-4853-8A44-BDBA3E9ABC46}"/>
              </a:ext>
            </a:extLst>
          </p:cNvPr>
          <p:cNvSpPr>
            <a:spLocks noGrp="1"/>
          </p:cNvSpPr>
          <p:nvPr>
            <p:ph idx="1"/>
          </p:nvPr>
        </p:nvSpPr>
        <p:spPr>
          <a:xfrm>
            <a:off x="638119" y="2550491"/>
            <a:ext cx="7790264" cy="4115352"/>
          </a:xfrm>
        </p:spPr>
        <p:txBody>
          <a:bodyPr>
            <a:normAutofit lnSpcReduction="10000"/>
          </a:bodyPr>
          <a:lstStyle/>
          <a:p>
            <a:r>
              <a:rPr lang="it-IT" dirty="0"/>
              <a:t>L’energia nucleare ha diversi effetti positivi, soprattutto quando viene confrontata con altre fonti energetiche. Ecco i principali:</a:t>
            </a:r>
          </a:p>
          <a:p>
            <a:r>
              <a:rPr lang="it-IT" dirty="0"/>
              <a:t>Basse emissioni di CO₂. La produzione di energia nucleare non rilascia gas serra durante il funzionamento del reattore, contribuendo a ridurre l’inquinamento atmosferico e il riscaldamento globale.</a:t>
            </a:r>
          </a:p>
          <a:p>
            <a:r>
              <a:rPr lang="it-IT" dirty="0"/>
              <a:t>Alta resa energetica Una piccola quantità di combustibile nucleare produce una grande quantità di energia. Ad esempio, un grammo di uranio può produrre molta più energia rispetto a un grammo di carbone o petrolio.</a:t>
            </a:r>
          </a:p>
          <a:p>
            <a:r>
              <a:rPr lang="it-IT" dirty="0"/>
              <a:t>Continuità nella produzione. A differenza di fonti rinnovabili come il solare o l’eolico, l’energia nucleare non dipende dalle condizioni climatiche ed è quindi costante e affidabile (produzione h24).</a:t>
            </a:r>
          </a:p>
        </p:txBody>
      </p:sp>
      <p:pic>
        <p:nvPicPr>
          <p:cNvPr id="5" name="Immagine 4">
            <a:extLst>
              <a:ext uri="{FF2B5EF4-FFF2-40B4-BE49-F238E27FC236}">
                <a16:creationId xmlns:a16="http://schemas.microsoft.com/office/drawing/2014/main" xmlns="" id="{EB06876C-70D3-47E4-8836-EAAF9E122724}"/>
              </a:ext>
            </a:extLst>
          </p:cNvPr>
          <p:cNvPicPr>
            <a:picLocks noChangeAspect="1"/>
          </p:cNvPicPr>
          <p:nvPr/>
        </p:nvPicPr>
        <p:blipFill>
          <a:blip r:embed="rId2"/>
          <a:stretch>
            <a:fillRect/>
          </a:stretch>
        </p:blipFill>
        <p:spPr>
          <a:xfrm>
            <a:off x="8666923" y="2658993"/>
            <a:ext cx="3142423" cy="2094949"/>
          </a:xfrm>
          <a:prstGeom prst="rect">
            <a:avLst/>
          </a:prstGeom>
        </p:spPr>
      </p:pic>
    </p:spTree>
    <p:extLst>
      <p:ext uri="{BB962C8B-B14F-4D97-AF65-F5344CB8AC3E}">
        <p14:creationId xmlns:p14="http://schemas.microsoft.com/office/powerpoint/2010/main" val="57059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671A132-2FC8-48EF-93A9-E209D7078913}"/>
              </a:ext>
            </a:extLst>
          </p:cNvPr>
          <p:cNvSpPr>
            <a:spLocks noGrp="1"/>
          </p:cNvSpPr>
          <p:nvPr>
            <p:ph idx="1"/>
          </p:nvPr>
        </p:nvSpPr>
        <p:spPr/>
        <p:txBody>
          <a:bodyPr/>
          <a:lstStyle/>
          <a:p>
            <a:r>
              <a:rPr lang="it-IT" dirty="0"/>
              <a:t>Riduzione della dipendenza dai combustibili fossili. Può contribuire a una transizione energetica più rapida, riducendo la necessità di importare petrolio o gas.	</a:t>
            </a:r>
          </a:p>
          <a:p>
            <a:r>
              <a:rPr lang="it-IT" dirty="0"/>
              <a:t>Impatto relativamente ridotto sul territorio. Le centrali nucleari occupano meno spazio rispetto a centrali eoliche o solari per la stessa quantità di energia prodotta.</a:t>
            </a:r>
          </a:p>
          <a:p>
            <a:r>
              <a:rPr lang="it-IT" dirty="0"/>
              <a:t>Potenziale sviluppo di nuove tecnologie, le ricerche nel campo nucleare (come i reattori di IV generazione o la fusione nucleare) promettono maggiore sicurezza, meno scorie e un uso più efficiente delle risorse.</a:t>
            </a:r>
          </a:p>
          <a:p>
            <a:endParaRPr lang="it-IT" dirty="0"/>
          </a:p>
        </p:txBody>
      </p:sp>
    </p:spTree>
    <p:extLst>
      <p:ext uri="{BB962C8B-B14F-4D97-AF65-F5344CB8AC3E}">
        <p14:creationId xmlns:p14="http://schemas.microsoft.com/office/powerpoint/2010/main" val="306609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A573C1-2EDF-4360-98A4-501F27D0711C}"/>
              </a:ext>
            </a:extLst>
          </p:cNvPr>
          <p:cNvSpPr>
            <a:spLocks noGrp="1"/>
          </p:cNvSpPr>
          <p:nvPr>
            <p:ph type="title"/>
          </p:nvPr>
        </p:nvSpPr>
        <p:spPr>
          <a:xfrm>
            <a:off x="577477" y="986919"/>
            <a:ext cx="11037046" cy="788871"/>
          </a:xfrm>
        </p:spPr>
        <p:txBody>
          <a:bodyPr/>
          <a:lstStyle/>
          <a:p>
            <a:r>
              <a:rPr lang="it-IT" dirty="0"/>
              <a:t>CONTESTO STORICO E IL PROGETTO MANHATTAN</a:t>
            </a:r>
          </a:p>
        </p:txBody>
      </p:sp>
      <p:sp>
        <p:nvSpPr>
          <p:cNvPr id="4" name="CasellaDiTesto 3">
            <a:extLst>
              <a:ext uri="{FF2B5EF4-FFF2-40B4-BE49-F238E27FC236}">
                <a16:creationId xmlns:a16="http://schemas.microsoft.com/office/drawing/2014/main" xmlns="" id="{0F000DFB-B382-4D45-AA05-B57E028227F6}"/>
              </a:ext>
            </a:extLst>
          </p:cNvPr>
          <p:cNvSpPr txBox="1"/>
          <p:nvPr/>
        </p:nvSpPr>
        <p:spPr>
          <a:xfrm>
            <a:off x="371062" y="2862470"/>
            <a:ext cx="6228522" cy="3416320"/>
          </a:xfrm>
          <a:prstGeom prst="rect">
            <a:avLst/>
          </a:prstGeom>
          <a:noFill/>
        </p:spPr>
        <p:txBody>
          <a:bodyPr wrap="square" rtlCol="0">
            <a:spAutoFit/>
          </a:bodyPr>
          <a:lstStyle/>
          <a:p>
            <a:r>
              <a:rPr lang="it-IT" dirty="0"/>
              <a:t>La necessità di una soluzione decisiva sul fronte militare ha portato allo sviluppo urgente di armi nucleari.</a:t>
            </a:r>
          </a:p>
          <a:p>
            <a:r>
              <a:rPr lang="it-IT" dirty="0"/>
              <a:t>Il Progetto Manhattan fu condotto dagli Stati Uniti d’America con il sostegno di Regno Unito e Canada. </a:t>
            </a:r>
          </a:p>
          <a:p>
            <a:pPr marL="285750" indent="-285750">
              <a:buFont typeface="Arial" panose="020B0604020202020204" pitchFamily="34" charset="0"/>
              <a:buChar char="•"/>
            </a:pPr>
            <a:r>
              <a:rPr lang="it-IT" dirty="0"/>
              <a:t>IL Progetto Manhattan fu ufficialmente avviato nel 1942 sotto la direzione del generale Leslie </a:t>
            </a:r>
            <a:r>
              <a:rPr lang="it-IT" dirty="0" err="1"/>
              <a:t>Groves</a:t>
            </a:r>
            <a:r>
              <a:rPr lang="it-IT" dirty="0"/>
              <a:t> e dello scienziato Robert </a:t>
            </a:r>
            <a:r>
              <a:rPr lang="it-IT" dirty="0" err="1"/>
              <a:t>Oppenheimer</a:t>
            </a:r>
            <a:r>
              <a:rPr lang="it-IT" dirty="0"/>
              <a:t>.</a:t>
            </a:r>
          </a:p>
          <a:p>
            <a:pPr marL="285750" indent="-285750">
              <a:buFont typeface="Arial" panose="020B0604020202020204" pitchFamily="34" charset="0"/>
              <a:buChar char="•"/>
            </a:pPr>
            <a:r>
              <a:rPr lang="it-IT" dirty="0"/>
              <a:t>Fu un progetto segretissimo, con sedi in diversi stati Americani. Los Alamos, </a:t>
            </a:r>
            <a:r>
              <a:rPr lang="it-IT" dirty="0" err="1"/>
              <a:t>Oak</a:t>
            </a:r>
            <a:r>
              <a:rPr lang="it-IT" dirty="0"/>
              <a:t> Ridge, Hanford.</a:t>
            </a:r>
          </a:p>
          <a:p>
            <a:pPr marL="285750" indent="-285750">
              <a:buFont typeface="Arial" panose="020B0604020202020204" pitchFamily="34" charset="0"/>
              <a:buChar char="•"/>
            </a:pPr>
            <a:r>
              <a:rPr lang="it-IT" dirty="0"/>
              <a:t>Il 16 luglio 1945, il primo test atomico (</a:t>
            </a:r>
            <a:r>
              <a:rPr lang="it-IT" dirty="0" err="1"/>
              <a:t>Trinity</a:t>
            </a:r>
            <a:r>
              <a:rPr lang="it-IT" dirty="0"/>
              <a:t>) ebbe luogo nel deserto del New Mexico.</a:t>
            </a:r>
          </a:p>
        </p:txBody>
      </p:sp>
      <p:pic>
        <p:nvPicPr>
          <p:cNvPr id="6" name="Immagine 5">
            <a:extLst>
              <a:ext uri="{FF2B5EF4-FFF2-40B4-BE49-F238E27FC236}">
                <a16:creationId xmlns:a16="http://schemas.microsoft.com/office/drawing/2014/main" xmlns="" id="{41EE947E-E8E3-43DB-AE0B-15934894F8A1}"/>
              </a:ext>
            </a:extLst>
          </p:cNvPr>
          <p:cNvPicPr>
            <a:picLocks noChangeAspect="1"/>
          </p:cNvPicPr>
          <p:nvPr/>
        </p:nvPicPr>
        <p:blipFill>
          <a:blip r:embed="rId2"/>
          <a:stretch>
            <a:fillRect/>
          </a:stretch>
        </p:blipFill>
        <p:spPr>
          <a:xfrm>
            <a:off x="9738333" y="2786490"/>
            <a:ext cx="1982207" cy="2862322"/>
          </a:xfrm>
          <a:prstGeom prst="rect">
            <a:avLst/>
          </a:prstGeom>
        </p:spPr>
      </p:pic>
      <p:pic>
        <p:nvPicPr>
          <p:cNvPr id="8" name="Immagine 7">
            <a:extLst>
              <a:ext uri="{FF2B5EF4-FFF2-40B4-BE49-F238E27FC236}">
                <a16:creationId xmlns:a16="http://schemas.microsoft.com/office/drawing/2014/main" xmlns="" id="{701BCDA9-74D1-409A-BAD8-04CB34F18407}"/>
              </a:ext>
            </a:extLst>
          </p:cNvPr>
          <p:cNvPicPr>
            <a:picLocks noChangeAspect="1"/>
          </p:cNvPicPr>
          <p:nvPr/>
        </p:nvPicPr>
        <p:blipFill>
          <a:blip r:embed="rId3"/>
          <a:stretch>
            <a:fillRect/>
          </a:stretch>
        </p:blipFill>
        <p:spPr>
          <a:xfrm>
            <a:off x="7145731" y="2786490"/>
            <a:ext cx="2157295" cy="2862322"/>
          </a:xfrm>
          <a:prstGeom prst="rect">
            <a:avLst/>
          </a:prstGeom>
        </p:spPr>
      </p:pic>
    </p:spTree>
    <p:extLst>
      <p:ext uri="{BB962C8B-B14F-4D97-AF65-F5344CB8AC3E}">
        <p14:creationId xmlns:p14="http://schemas.microsoft.com/office/powerpoint/2010/main" val="382480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3EB126-40D5-4CFA-BEE0-FBFA35384DAE}"/>
              </a:ext>
            </a:extLst>
          </p:cNvPr>
          <p:cNvSpPr>
            <a:spLocks noGrp="1"/>
          </p:cNvSpPr>
          <p:nvPr>
            <p:ph type="title"/>
          </p:nvPr>
        </p:nvSpPr>
        <p:spPr/>
        <p:txBody>
          <a:bodyPr/>
          <a:lstStyle/>
          <a:p>
            <a:r>
              <a:rPr lang="it-IT" dirty="0"/>
              <a:t>LE DUE BOMBE: «Little Boy» e «Fat Man»</a:t>
            </a:r>
          </a:p>
        </p:txBody>
      </p:sp>
      <p:sp>
        <p:nvSpPr>
          <p:cNvPr id="3" name="Segnaposto contenuto 2">
            <a:extLst>
              <a:ext uri="{FF2B5EF4-FFF2-40B4-BE49-F238E27FC236}">
                <a16:creationId xmlns:a16="http://schemas.microsoft.com/office/drawing/2014/main" xmlns="" id="{8DA562B7-06C1-411B-ADD0-DA73EDCA2B24}"/>
              </a:ext>
            </a:extLst>
          </p:cNvPr>
          <p:cNvSpPr>
            <a:spLocks noGrp="1"/>
          </p:cNvSpPr>
          <p:nvPr>
            <p:ph idx="1"/>
          </p:nvPr>
        </p:nvSpPr>
        <p:spPr>
          <a:xfrm>
            <a:off x="443948" y="2455146"/>
            <a:ext cx="7388087" cy="3813131"/>
          </a:xfrm>
        </p:spPr>
        <p:txBody>
          <a:bodyPr>
            <a:normAutofit fontScale="92500"/>
          </a:bodyPr>
          <a:lstStyle/>
          <a:p>
            <a:pPr marL="0" indent="0">
              <a:buNone/>
            </a:pPr>
            <a:r>
              <a:rPr lang="it-IT" dirty="0"/>
              <a:t>Le bombe risultato del progetto Manhattan che furono costruite nel laboratorio di Los Alamos in New Mexico erano chiamate Little Boy, una bomba sganciata su Hiroshima il 6 agosto 1945, e Fat Boy, una bomba al plutonio sganciata su Nagasaki il 9 agosto del 1945.</a:t>
            </a:r>
          </a:p>
          <a:p>
            <a:pPr marL="0" indent="0">
              <a:buNone/>
            </a:pPr>
            <a:r>
              <a:rPr lang="it-IT" b="1" dirty="0"/>
              <a:t>Origine del nome</a:t>
            </a:r>
            <a:r>
              <a:rPr lang="it-IT" dirty="0"/>
              <a:t>: durante lo sviluppo del progetto Manhattan, era comune usare nomi in codice per mantenere il segreto sulle armi. </a:t>
            </a:r>
          </a:p>
          <a:p>
            <a:pPr marL="0" indent="0">
              <a:buNone/>
            </a:pPr>
            <a:r>
              <a:rPr lang="it-IT" b="1" dirty="0"/>
              <a:t>-Little Boy: </a:t>
            </a:r>
            <a:r>
              <a:rPr lang="it-IT" dirty="0"/>
              <a:t>bomba a cannone basata su uranio arricchito. La sua struttura allungata e più sottile ha ispirato tale appellativo in riferimento alla sua forma giovane e minuta.</a:t>
            </a:r>
            <a:endParaRPr lang="it-IT" b="1" dirty="0"/>
          </a:p>
          <a:p>
            <a:pPr marL="0" indent="0">
              <a:buNone/>
            </a:pPr>
            <a:r>
              <a:rPr lang="it-IT" b="1" dirty="0"/>
              <a:t>-Fat Man: </a:t>
            </a:r>
            <a:r>
              <a:rPr lang="it-IT" dirty="0"/>
              <a:t>bomba ad implosione basata su plutonio, la sua forma sferica e più robusta ricordava, in termini colloquiali la silhouette di un uomo grasso da cui il soprannome.  </a:t>
            </a:r>
          </a:p>
          <a:p>
            <a:pPr marL="0" indent="0">
              <a:buNone/>
            </a:pPr>
            <a:endParaRPr lang="it-IT" dirty="0"/>
          </a:p>
        </p:txBody>
      </p:sp>
      <p:pic>
        <p:nvPicPr>
          <p:cNvPr id="5" name="Immagine 4">
            <a:extLst>
              <a:ext uri="{FF2B5EF4-FFF2-40B4-BE49-F238E27FC236}">
                <a16:creationId xmlns:a16="http://schemas.microsoft.com/office/drawing/2014/main" xmlns="" id="{908E125E-3D85-4464-9B8B-2B34C8EA7937}"/>
              </a:ext>
            </a:extLst>
          </p:cNvPr>
          <p:cNvPicPr>
            <a:picLocks noChangeAspect="1"/>
          </p:cNvPicPr>
          <p:nvPr/>
        </p:nvPicPr>
        <p:blipFill>
          <a:blip r:embed="rId2"/>
          <a:stretch>
            <a:fillRect/>
          </a:stretch>
        </p:blipFill>
        <p:spPr>
          <a:xfrm>
            <a:off x="8425497" y="2258110"/>
            <a:ext cx="2981738" cy="2103601"/>
          </a:xfrm>
          <a:prstGeom prst="rect">
            <a:avLst/>
          </a:prstGeom>
        </p:spPr>
      </p:pic>
      <p:pic>
        <p:nvPicPr>
          <p:cNvPr id="7" name="Immagine 6">
            <a:extLst>
              <a:ext uri="{FF2B5EF4-FFF2-40B4-BE49-F238E27FC236}">
                <a16:creationId xmlns:a16="http://schemas.microsoft.com/office/drawing/2014/main" xmlns="" id="{5D878E07-7596-4585-BF69-8D1E76A68421}"/>
              </a:ext>
            </a:extLst>
          </p:cNvPr>
          <p:cNvPicPr>
            <a:picLocks noChangeAspect="1"/>
          </p:cNvPicPr>
          <p:nvPr/>
        </p:nvPicPr>
        <p:blipFill>
          <a:blip r:embed="rId3"/>
          <a:stretch>
            <a:fillRect/>
          </a:stretch>
        </p:blipFill>
        <p:spPr>
          <a:xfrm>
            <a:off x="8425497" y="4361711"/>
            <a:ext cx="2981739" cy="1970800"/>
          </a:xfrm>
          <a:prstGeom prst="rect">
            <a:avLst/>
          </a:prstGeom>
        </p:spPr>
      </p:pic>
    </p:spTree>
    <p:extLst>
      <p:ext uri="{BB962C8B-B14F-4D97-AF65-F5344CB8AC3E}">
        <p14:creationId xmlns:p14="http://schemas.microsoft.com/office/powerpoint/2010/main" val="13705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7F055EB-AAA6-42AD-A700-AFF1650DF37B}"/>
              </a:ext>
            </a:extLst>
          </p:cNvPr>
          <p:cNvSpPr>
            <a:spLocks noGrp="1"/>
          </p:cNvSpPr>
          <p:nvPr>
            <p:ph type="title"/>
          </p:nvPr>
        </p:nvSpPr>
        <p:spPr>
          <a:xfrm>
            <a:off x="1715293" y="956106"/>
            <a:ext cx="8761413" cy="706964"/>
          </a:xfrm>
        </p:spPr>
        <p:txBody>
          <a:bodyPr/>
          <a:lstStyle/>
          <a:p>
            <a:r>
              <a:rPr lang="it-IT" dirty="0"/>
              <a:t>Il PROCESSO DI FISSIONE NUCLEARE</a:t>
            </a:r>
          </a:p>
        </p:txBody>
      </p:sp>
      <p:pic>
        <p:nvPicPr>
          <p:cNvPr id="4" name="Segnaposto contenuto 3">
            <a:extLst>
              <a:ext uri="{FF2B5EF4-FFF2-40B4-BE49-F238E27FC236}">
                <a16:creationId xmlns:a16="http://schemas.microsoft.com/office/drawing/2014/main" xmlns="" id="{3C78FDCA-45C8-4C79-A417-C561B1FDDE16}"/>
              </a:ext>
            </a:extLst>
          </p:cNvPr>
          <p:cNvPicPr>
            <a:picLocks noGrp="1" noChangeAspect="1"/>
          </p:cNvPicPr>
          <p:nvPr>
            <p:ph idx="1"/>
          </p:nvPr>
        </p:nvPicPr>
        <p:blipFill>
          <a:blip r:embed="rId2"/>
          <a:stretch>
            <a:fillRect/>
          </a:stretch>
        </p:blipFill>
        <p:spPr>
          <a:xfrm>
            <a:off x="7772565" y="3768245"/>
            <a:ext cx="3690565" cy="2182335"/>
          </a:xfrm>
          <a:prstGeom prst="rect">
            <a:avLst/>
          </a:prstGeom>
        </p:spPr>
      </p:pic>
      <p:sp>
        <p:nvSpPr>
          <p:cNvPr id="6" name="CasellaDiTesto 5">
            <a:extLst>
              <a:ext uri="{FF2B5EF4-FFF2-40B4-BE49-F238E27FC236}">
                <a16:creationId xmlns:a16="http://schemas.microsoft.com/office/drawing/2014/main" xmlns="" id="{C736305D-E451-41E7-904B-DAFD9A7A09CC}"/>
              </a:ext>
            </a:extLst>
          </p:cNvPr>
          <p:cNvSpPr txBox="1"/>
          <p:nvPr/>
        </p:nvSpPr>
        <p:spPr>
          <a:xfrm>
            <a:off x="298895" y="2505670"/>
            <a:ext cx="11516139" cy="923330"/>
          </a:xfrm>
          <a:prstGeom prst="rect">
            <a:avLst/>
          </a:prstGeom>
          <a:noFill/>
        </p:spPr>
        <p:txBody>
          <a:bodyPr wrap="square" rtlCol="0">
            <a:spAutoFit/>
          </a:bodyPr>
          <a:lstStyle/>
          <a:p>
            <a:r>
              <a:rPr lang="it-IT" dirty="0"/>
              <a:t>- La fissione nucleare è il processo di scissione di un nucleo pesante (detto </a:t>
            </a:r>
            <a:r>
              <a:rPr lang="it-IT" b="1" i="1" dirty="0"/>
              <a:t>fissile</a:t>
            </a:r>
            <a:r>
              <a:rPr lang="it-IT" dirty="0"/>
              <a:t>) in due nuclei «figli» più leggeri (e più stabili) di massa paragonabile, e l’emissione tra i prodotti di uno o più neutroni e ovviamente energia.</a:t>
            </a:r>
          </a:p>
        </p:txBody>
      </p:sp>
      <p:sp>
        <p:nvSpPr>
          <p:cNvPr id="9" name="CasellaDiTesto 8">
            <a:extLst>
              <a:ext uri="{FF2B5EF4-FFF2-40B4-BE49-F238E27FC236}">
                <a16:creationId xmlns:a16="http://schemas.microsoft.com/office/drawing/2014/main" xmlns="" id="{269E77DC-A2E9-455A-80B9-5F0BFCB2FFDE}"/>
              </a:ext>
            </a:extLst>
          </p:cNvPr>
          <p:cNvSpPr txBox="1"/>
          <p:nvPr/>
        </p:nvSpPr>
        <p:spPr>
          <a:xfrm>
            <a:off x="298895" y="3561387"/>
            <a:ext cx="6936793" cy="2585323"/>
          </a:xfrm>
          <a:prstGeom prst="rect">
            <a:avLst/>
          </a:prstGeom>
          <a:noFill/>
        </p:spPr>
        <p:txBody>
          <a:bodyPr wrap="square" rtlCol="0">
            <a:spAutoFit/>
          </a:bodyPr>
          <a:lstStyle/>
          <a:p>
            <a:r>
              <a:rPr lang="it-IT" b="1" dirty="0"/>
              <a:t>REAZIONE A CATENA: </a:t>
            </a:r>
          </a:p>
          <a:p>
            <a:pPr marL="285750" indent="-285750">
              <a:buFontTx/>
              <a:buChar char="-"/>
            </a:pPr>
            <a:r>
              <a:rPr lang="it-IT" b="1" dirty="0"/>
              <a:t>Innesco: </a:t>
            </a:r>
            <a:r>
              <a:rPr lang="it-IT" dirty="0"/>
              <a:t>bombardamento con il primo neutrone</a:t>
            </a:r>
          </a:p>
          <a:p>
            <a:pPr marL="285750" indent="-285750">
              <a:buFontTx/>
              <a:buChar char="-"/>
            </a:pPr>
            <a:r>
              <a:rPr lang="it-IT" b="1" dirty="0"/>
              <a:t>Propagazione</a:t>
            </a:r>
            <a:r>
              <a:rPr lang="it-IT" dirty="0"/>
              <a:t>: reazioni di fissione successive derivanti dai neutroni prodotti a seguito della reazione di innesco.</a:t>
            </a:r>
          </a:p>
          <a:p>
            <a:pPr marL="285750" indent="-285750">
              <a:buFontTx/>
              <a:buChar char="-"/>
            </a:pPr>
            <a:r>
              <a:rPr lang="it-IT" b="1" dirty="0"/>
              <a:t>Terminazione: </a:t>
            </a:r>
            <a:r>
              <a:rPr lang="it-IT" dirty="0"/>
              <a:t>le reazioni di fissione si fermano. Ciò può essere dovuto all’esaurimento del combustibile, oppure all’assorbimento dei neutroni da parte di un agente esterno (barre di controllo) utilizzato per fermare le reazioni di proposito. </a:t>
            </a:r>
          </a:p>
        </p:txBody>
      </p:sp>
    </p:spTree>
    <p:extLst>
      <p:ext uri="{BB962C8B-B14F-4D97-AF65-F5344CB8AC3E}">
        <p14:creationId xmlns:p14="http://schemas.microsoft.com/office/powerpoint/2010/main" val="161144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752D33-B837-4A1F-8289-1BD56DFE8C55}"/>
              </a:ext>
            </a:extLst>
          </p:cNvPr>
          <p:cNvSpPr>
            <a:spLocks noGrp="1"/>
          </p:cNvSpPr>
          <p:nvPr>
            <p:ph type="title"/>
          </p:nvPr>
        </p:nvSpPr>
        <p:spPr>
          <a:xfrm>
            <a:off x="3606606" y="838200"/>
            <a:ext cx="8761413" cy="706964"/>
          </a:xfrm>
        </p:spPr>
        <p:txBody>
          <a:bodyPr/>
          <a:lstStyle/>
          <a:p>
            <a:r>
              <a:rPr lang="it-IT" dirty="0"/>
              <a:t>CENTRALI NUCLEARI </a:t>
            </a:r>
          </a:p>
        </p:txBody>
      </p:sp>
      <p:pic>
        <p:nvPicPr>
          <p:cNvPr id="1026" name="Picture 2" descr="Energia Nucleare: cos'è, come viene prodotta e cosa cambia tra fissione e  fusione">
            <a:extLst>
              <a:ext uri="{FF2B5EF4-FFF2-40B4-BE49-F238E27FC236}">
                <a16:creationId xmlns:a16="http://schemas.microsoft.com/office/drawing/2014/main" xmlns="" id="{8BD2D49C-239C-45F9-A778-3CC393CC96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88309" y="2724773"/>
            <a:ext cx="4043867" cy="227461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xmlns="" id="{3402DC5E-FE2A-410A-9DC0-A859A6EC3948}"/>
              </a:ext>
            </a:extLst>
          </p:cNvPr>
          <p:cNvSpPr txBox="1"/>
          <p:nvPr/>
        </p:nvSpPr>
        <p:spPr>
          <a:xfrm>
            <a:off x="359824" y="2333685"/>
            <a:ext cx="7260176" cy="4524315"/>
          </a:xfrm>
          <a:prstGeom prst="rect">
            <a:avLst/>
          </a:prstGeom>
          <a:noFill/>
        </p:spPr>
        <p:txBody>
          <a:bodyPr wrap="square" rtlCol="0">
            <a:spAutoFit/>
          </a:bodyPr>
          <a:lstStyle/>
          <a:p>
            <a:pPr algn="just"/>
            <a:r>
              <a:rPr lang="it-IT" dirty="0"/>
              <a:t>Una centrale nucleare è costituita da:</a:t>
            </a:r>
          </a:p>
          <a:p>
            <a:pPr marL="285750" indent="-285750" algn="just">
              <a:buFontTx/>
              <a:buChar char="-"/>
            </a:pPr>
            <a:r>
              <a:rPr lang="it-IT" dirty="0"/>
              <a:t>Il </a:t>
            </a:r>
            <a:r>
              <a:rPr lang="it-IT" b="1" dirty="0"/>
              <a:t>combustibile</a:t>
            </a:r>
            <a:r>
              <a:rPr lang="it-IT" dirty="0"/>
              <a:t>: impiegato in barre</a:t>
            </a:r>
          </a:p>
          <a:p>
            <a:pPr marL="285750" indent="-285750" algn="just">
              <a:buFontTx/>
              <a:buChar char="-"/>
            </a:pPr>
            <a:r>
              <a:rPr lang="it-IT" dirty="0"/>
              <a:t>Il </a:t>
            </a:r>
            <a:r>
              <a:rPr lang="it-IT" b="1" dirty="0"/>
              <a:t>moderatore</a:t>
            </a:r>
            <a:r>
              <a:rPr lang="it-IT" dirty="0"/>
              <a:t>: rallenta i neutroni per facilitare il processo di fissione nucleare </a:t>
            </a:r>
          </a:p>
          <a:p>
            <a:pPr marL="285750" indent="-285750" algn="just">
              <a:buFontTx/>
              <a:buChar char="-"/>
            </a:pPr>
            <a:r>
              <a:rPr lang="it-IT" dirty="0"/>
              <a:t>Le </a:t>
            </a:r>
            <a:r>
              <a:rPr lang="it-IT" b="1" dirty="0"/>
              <a:t>barre di controllo</a:t>
            </a:r>
            <a:r>
              <a:rPr lang="it-IT" dirty="0"/>
              <a:t>: solitamente in boro e cadmio servono ad assorbire i neutroni prodotti nella reazione di fissione bloccandone la propagazione </a:t>
            </a:r>
          </a:p>
          <a:p>
            <a:pPr marL="285750" indent="-285750" algn="just">
              <a:buFontTx/>
              <a:buChar char="-"/>
            </a:pPr>
            <a:r>
              <a:rPr lang="it-IT" b="1" dirty="0"/>
              <a:t>Sistema di raffreddamento</a:t>
            </a:r>
            <a:r>
              <a:rPr lang="it-IT" dirty="0"/>
              <a:t>: fluido esterno (solitamente acqua prelevata da fonti naturali), essenziale a mantenere il raffreddamento anche dopo l’interruzione della reazione nucleare a causa del calore prodotto dal decadimento degli isotopi radioattivi sufficiente ad innescare potenziali esplosioni chimiche o nucleari</a:t>
            </a:r>
          </a:p>
          <a:p>
            <a:pPr marL="285750" indent="-285750" algn="just">
              <a:buFontTx/>
              <a:buChar char="-"/>
            </a:pPr>
            <a:r>
              <a:rPr lang="it-IT" dirty="0"/>
              <a:t>Le </a:t>
            </a:r>
            <a:r>
              <a:rPr lang="it-IT" b="1" dirty="0"/>
              <a:t>strutture di schermatura</a:t>
            </a:r>
            <a:r>
              <a:rPr lang="it-IT" dirty="0"/>
              <a:t>: strutture che contengono la parte centrale della centrale nucleare, solitamente mura di cemento armato e strutture di acciaio</a:t>
            </a:r>
          </a:p>
        </p:txBody>
      </p:sp>
    </p:spTree>
    <p:extLst>
      <p:ext uri="{BB962C8B-B14F-4D97-AF65-F5344CB8AC3E}">
        <p14:creationId xmlns:p14="http://schemas.microsoft.com/office/powerpoint/2010/main" val="67305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565473-7480-4A76-96FF-E807524D05A8}"/>
              </a:ext>
            </a:extLst>
          </p:cNvPr>
          <p:cNvSpPr>
            <a:spLocks noGrp="1"/>
          </p:cNvSpPr>
          <p:nvPr>
            <p:ph type="title"/>
          </p:nvPr>
        </p:nvSpPr>
        <p:spPr/>
        <p:txBody>
          <a:bodyPr/>
          <a:lstStyle/>
          <a:p>
            <a:pPr algn="ctr"/>
            <a:r>
              <a:rPr lang="it-IT" dirty="0"/>
              <a:t>DISASTRI NUCLEARI</a:t>
            </a:r>
          </a:p>
        </p:txBody>
      </p:sp>
      <p:sp>
        <p:nvSpPr>
          <p:cNvPr id="3" name="Segnaposto contenuto 2">
            <a:extLst>
              <a:ext uri="{FF2B5EF4-FFF2-40B4-BE49-F238E27FC236}">
                <a16:creationId xmlns:a16="http://schemas.microsoft.com/office/drawing/2014/main" xmlns="" id="{F8223C9D-E0C1-4521-9B5B-30BA2E2C1A9C}"/>
              </a:ext>
            </a:extLst>
          </p:cNvPr>
          <p:cNvSpPr>
            <a:spLocks noGrp="1"/>
          </p:cNvSpPr>
          <p:nvPr>
            <p:ph idx="1"/>
          </p:nvPr>
        </p:nvSpPr>
        <p:spPr>
          <a:xfrm>
            <a:off x="4653528" y="2475210"/>
            <a:ext cx="7021637" cy="4071364"/>
          </a:xfrm>
        </p:spPr>
        <p:txBody>
          <a:bodyPr>
            <a:normAutofit fontScale="92500" lnSpcReduction="10000"/>
          </a:bodyPr>
          <a:lstStyle/>
          <a:p>
            <a:pPr marL="0" indent="0">
              <a:buNone/>
            </a:pPr>
            <a:r>
              <a:rPr lang="it-IT" dirty="0"/>
              <a:t>Le centrali nucleari sono tristemente note per due incidenti catastrofici: </a:t>
            </a:r>
          </a:p>
          <a:p>
            <a:pPr>
              <a:buFontTx/>
              <a:buChar char="-"/>
            </a:pPr>
            <a:r>
              <a:rPr lang="it-IT" dirty="0"/>
              <a:t>L’incidente di </a:t>
            </a:r>
            <a:r>
              <a:rPr lang="it-IT" b="1" dirty="0"/>
              <a:t>Three </a:t>
            </a:r>
            <a:r>
              <a:rPr lang="it-IT" b="1" dirty="0" err="1"/>
              <a:t>Mile</a:t>
            </a:r>
            <a:r>
              <a:rPr lang="it-IT" b="1" dirty="0"/>
              <a:t> Island</a:t>
            </a:r>
            <a:r>
              <a:rPr lang="it-IT" dirty="0"/>
              <a:t>, nel 1979, ha evidenziato le criticità nella gestione della sicurezza delle centrali nucleari.</a:t>
            </a:r>
          </a:p>
          <a:p>
            <a:pPr>
              <a:buFontTx/>
              <a:buChar char="-"/>
            </a:pPr>
            <a:r>
              <a:rPr lang="it-IT" dirty="0"/>
              <a:t>L’incidente di </a:t>
            </a:r>
            <a:r>
              <a:rPr lang="it-IT" b="1" dirty="0"/>
              <a:t>Chernobyl</a:t>
            </a:r>
            <a:r>
              <a:rPr lang="it-IT" dirty="0"/>
              <a:t> del 26 aprile 1986. Questo incidente è stato causato da violazioni delle norme di sicurezza, che portò ad un aumento della temperatura dell’acqua di raffreddamento in uno dei reattori. L’elevata temperatura provocò la scissione dell’acqua a contatto con le pareti metalliche del sistema, con sviluppo di idrogeno gassoso che a temperature elevate è esplosivo. </a:t>
            </a:r>
          </a:p>
          <a:p>
            <a:pPr>
              <a:buFontTx/>
              <a:buChar char="-"/>
            </a:pPr>
            <a:r>
              <a:rPr lang="it-IT" dirty="0"/>
              <a:t>L’incidente di </a:t>
            </a:r>
            <a:r>
              <a:rPr lang="it-IT" b="1" dirty="0"/>
              <a:t>Fukushima</a:t>
            </a:r>
            <a:r>
              <a:rPr lang="it-IT" dirty="0"/>
              <a:t>, nel 2011 causato da uno tsunami. Ha provocato il danneggiamento dei sistemi di raffreddamento, portando alla fusione parziale dei reattori e dispersione di materiale radioattivo</a:t>
            </a:r>
          </a:p>
        </p:txBody>
      </p:sp>
      <p:pic>
        <p:nvPicPr>
          <p:cNvPr id="2050" name="Picture 2" descr="Oltre Chernobyl, gli incidenti nucleari più gravi della storia - Senza  Tregua">
            <a:extLst>
              <a:ext uri="{FF2B5EF4-FFF2-40B4-BE49-F238E27FC236}">
                <a16:creationId xmlns:a16="http://schemas.microsoft.com/office/drawing/2014/main" xmlns="" id="{88765D62-6EB4-4384-A2B7-84BD98D656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 r="16333"/>
          <a:stretch/>
        </p:blipFill>
        <p:spPr bwMode="auto">
          <a:xfrm>
            <a:off x="172277" y="3202092"/>
            <a:ext cx="4240697" cy="268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9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384F26-339C-41EE-B451-B1B585BCBA6E}"/>
              </a:ext>
            </a:extLst>
          </p:cNvPr>
          <p:cNvSpPr>
            <a:spLocks noGrp="1"/>
          </p:cNvSpPr>
          <p:nvPr>
            <p:ph type="title"/>
          </p:nvPr>
        </p:nvSpPr>
        <p:spPr/>
        <p:txBody>
          <a:bodyPr/>
          <a:lstStyle/>
          <a:p>
            <a:pPr algn="ctr"/>
            <a:r>
              <a:rPr lang="it-IT" dirty="0"/>
              <a:t>GLI SVANTAGGI DELL’ENERGIA NUCLEARE</a:t>
            </a:r>
          </a:p>
        </p:txBody>
      </p:sp>
      <p:sp>
        <p:nvSpPr>
          <p:cNvPr id="3" name="Segnaposto contenuto 2">
            <a:extLst>
              <a:ext uri="{FF2B5EF4-FFF2-40B4-BE49-F238E27FC236}">
                <a16:creationId xmlns:a16="http://schemas.microsoft.com/office/drawing/2014/main" xmlns="" id="{E800BAEE-90EF-49C8-BBDE-5645D0D5A50E}"/>
              </a:ext>
            </a:extLst>
          </p:cNvPr>
          <p:cNvSpPr>
            <a:spLocks noGrp="1"/>
          </p:cNvSpPr>
          <p:nvPr>
            <p:ph sz="half" idx="1"/>
          </p:nvPr>
        </p:nvSpPr>
        <p:spPr>
          <a:xfrm>
            <a:off x="355251" y="2614168"/>
            <a:ext cx="11695410" cy="3416301"/>
          </a:xfrm>
        </p:spPr>
        <p:txBody>
          <a:bodyPr>
            <a:normAutofit/>
          </a:bodyPr>
          <a:lstStyle/>
          <a:p>
            <a:pPr marL="0" indent="0">
              <a:buNone/>
            </a:pPr>
            <a:r>
              <a:rPr lang="it-IT" dirty="0"/>
              <a:t>L’energia nucleare presenta diversi rischi e criticità, legati principalmente alla sicurezza e alla gestione delle scorie:</a:t>
            </a:r>
          </a:p>
          <a:p>
            <a:pPr marL="0" indent="0">
              <a:buNone/>
            </a:pPr>
            <a:r>
              <a:rPr lang="it-IT" dirty="0"/>
              <a:t>-</a:t>
            </a:r>
            <a:r>
              <a:rPr lang="it-IT" b="1" dirty="0"/>
              <a:t>Produzione di scorie radioattive</a:t>
            </a:r>
            <a:r>
              <a:rPr lang="it-IT" dirty="0"/>
              <a:t>: rifiuti altamente pericolosi, che rimangono attivi per migliaia di anni. Necessitano di stoccaggio sicuro in depositi controllati per secoli (500-700 anni).</a:t>
            </a:r>
          </a:p>
          <a:p>
            <a:pPr marL="0" indent="0">
              <a:buNone/>
            </a:pPr>
            <a:r>
              <a:rPr lang="it-IT" dirty="0"/>
              <a:t>-</a:t>
            </a:r>
            <a:r>
              <a:rPr lang="it-IT" b="1" dirty="0"/>
              <a:t>Rischio di incidenti</a:t>
            </a:r>
            <a:r>
              <a:rPr lang="it-IT" dirty="0"/>
              <a:t>: malfunzionamenti tecnici o disastri naturali possono causare contaminazioni radioattive gravi ( come Chernobyl, Fukushima)</a:t>
            </a:r>
          </a:p>
          <a:p>
            <a:pPr marL="0" indent="0">
              <a:buNone/>
            </a:pPr>
            <a:r>
              <a:rPr lang="it-IT" dirty="0"/>
              <a:t>-</a:t>
            </a:r>
            <a:r>
              <a:rPr lang="it-IT" b="1" dirty="0"/>
              <a:t>Effetti sulla salute</a:t>
            </a:r>
            <a:r>
              <a:rPr lang="it-IT" dirty="0"/>
              <a:t>: l’esposizione a radiazioni può provocare tumori, danni genetici e patologie del sistema nervoso.</a:t>
            </a:r>
          </a:p>
        </p:txBody>
      </p:sp>
      <p:sp>
        <p:nvSpPr>
          <p:cNvPr id="4" name="Segnaposto contenuto 3">
            <a:extLst>
              <a:ext uri="{FF2B5EF4-FFF2-40B4-BE49-F238E27FC236}">
                <a16:creationId xmlns:a16="http://schemas.microsoft.com/office/drawing/2014/main" xmlns="" id="{FCA1AB9A-A9D1-4C2D-990E-4AF08D759306}"/>
              </a:ext>
            </a:extLst>
          </p:cNvPr>
          <p:cNvSpPr>
            <a:spLocks noGrp="1"/>
          </p:cNvSpPr>
          <p:nvPr>
            <p:ph sz="half" idx="2"/>
          </p:nvPr>
        </p:nvSpPr>
        <p:spPr>
          <a:xfrm>
            <a:off x="6202956" y="5414517"/>
            <a:ext cx="5394319" cy="1231904"/>
          </a:xfrm>
          <a:ln w="38100">
            <a:solidFill>
              <a:schemeClr val="accent2">
                <a:lumMod val="75000"/>
              </a:schemeClr>
            </a:solidFill>
          </a:ln>
        </p:spPr>
        <p:txBody>
          <a:bodyPr>
            <a:normAutofit/>
          </a:bodyPr>
          <a:lstStyle/>
          <a:p>
            <a:pPr marL="0" indent="0">
              <a:buNone/>
            </a:pPr>
            <a:r>
              <a:rPr lang="it-IT" b="1" dirty="0"/>
              <a:t>Definizione</a:t>
            </a:r>
            <a:r>
              <a:rPr lang="it-IT" dirty="0"/>
              <a:t> </a:t>
            </a:r>
            <a:r>
              <a:rPr lang="it-IT" b="1" dirty="0"/>
              <a:t>isotopi radioattivi: </a:t>
            </a:r>
            <a:r>
              <a:rPr lang="it-IT" dirty="0"/>
              <a:t>atomi instabili che decadono nel tempo, emettendo radiazioni ionizzanti. Le scorie prodotte restano pericolose a lungo e sono difficili da smaltire.</a:t>
            </a:r>
          </a:p>
        </p:txBody>
      </p:sp>
    </p:spTree>
    <p:extLst>
      <p:ext uri="{BB962C8B-B14F-4D97-AF65-F5344CB8AC3E}">
        <p14:creationId xmlns:p14="http://schemas.microsoft.com/office/powerpoint/2010/main" val="276045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F7DD05-4245-43AB-9818-5CB4FF33E9F2}"/>
              </a:ext>
            </a:extLst>
          </p:cNvPr>
          <p:cNvSpPr>
            <a:spLocks noGrp="1"/>
          </p:cNvSpPr>
          <p:nvPr>
            <p:ph type="title"/>
          </p:nvPr>
        </p:nvSpPr>
        <p:spPr/>
        <p:txBody>
          <a:bodyPr/>
          <a:lstStyle/>
          <a:p>
            <a:pPr algn="ctr"/>
            <a:r>
              <a:rPr lang="it-IT" dirty="0"/>
              <a:t>	QUALI SONO GLI IMPATTI AMBIENTALI?</a:t>
            </a:r>
          </a:p>
        </p:txBody>
      </p:sp>
      <p:sp>
        <p:nvSpPr>
          <p:cNvPr id="3" name="Segnaposto contenuto 2">
            <a:extLst>
              <a:ext uri="{FF2B5EF4-FFF2-40B4-BE49-F238E27FC236}">
                <a16:creationId xmlns:a16="http://schemas.microsoft.com/office/drawing/2014/main" xmlns="" id="{2BB22614-A52C-4E30-AD49-87332D81839F}"/>
              </a:ext>
            </a:extLst>
          </p:cNvPr>
          <p:cNvSpPr>
            <a:spLocks noGrp="1"/>
          </p:cNvSpPr>
          <p:nvPr>
            <p:ph idx="1"/>
          </p:nvPr>
        </p:nvSpPr>
        <p:spPr>
          <a:xfrm>
            <a:off x="356075" y="2779458"/>
            <a:ext cx="11676899" cy="4078542"/>
          </a:xfrm>
        </p:spPr>
        <p:txBody>
          <a:bodyPr>
            <a:normAutofit/>
          </a:bodyPr>
          <a:lstStyle/>
          <a:p>
            <a:pPr marL="0" indent="0">
              <a:buNone/>
            </a:pPr>
            <a:r>
              <a:rPr lang="it-IT" dirty="0"/>
              <a:t>Il ciclo di vita dell’energia nucleare ha conseguenze significative sull’ambiente:</a:t>
            </a:r>
          </a:p>
          <a:p>
            <a:pPr marL="0" indent="0">
              <a:buNone/>
            </a:pPr>
            <a:r>
              <a:rPr lang="it-IT" dirty="0"/>
              <a:t>-</a:t>
            </a:r>
            <a:r>
              <a:rPr lang="it-IT" b="1" dirty="0"/>
              <a:t>Estrazione dell’uranio</a:t>
            </a:r>
            <a:r>
              <a:rPr lang="it-IT" dirty="0"/>
              <a:t>: può liberare gas radioattivi come il radon dannoso per lavoratori e popolazioni vicine alle miniere.</a:t>
            </a:r>
          </a:p>
          <a:p>
            <a:pPr marL="0" indent="0">
              <a:buNone/>
            </a:pPr>
            <a:r>
              <a:rPr lang="it-IT" dirty="0"/>
              <a:t>-</a:t>
            </a:r>
            <a:r>
              <a:rPr lang="it-IT" b="1" dirty="0"/>
              <a:t>Contaminazione del suolo e dell’acqua</a:t>
            </a:r>
            <a:r>
              <a:rPr lang="it-IT" dirty="0"/>
              <a:t>: le scorie possono infiltrarsi nell’ambiente, compromettendo ecosistemi e risorse idriche.</a:t>
            </a:r>
          </a:p>
          <a:p>
            <a:pPr marL="0" indent="0">
              <a:buNone/>
            </a:pPr>
            <a:r>
              <a:rPr lang="it-IT" dirty="0"/>
              <a:t>-</a:t>
            </a:r>
            <a:r>
              <a:rPr lang="it-IT" b="1" dirty="0"/>
              <a:t>Impatto su flora e fauna</a:t>
            </a:r>
            <a:r>
              <a:rPr lang="it-IT" dirty="0"/>
              <a:t>: l’esposizione a radiazioni può causare mutazioni genetiche e ridurre la biodiversità.</a:t>
            </a:r>
          </a:p>
          <a:p>
            <a:pPr marL="0" indent="0">
              <a:buNone/>
            </a:pPr>
            <a:r>
              <a:rPr lang="it-IT" dirty="0"/>
              <a:t>-</a:t>
            </a:r>
            <a:r>
              <a:rPr lang="it-IT" b="1" dirty="0"/>
              <a:t>Effetti sulla salute umana</a:t>
            </a:r>
            <a:r>
              <a:rPr lang="it-IT" dirty="0"/>
              <a:t>: aumenta il rischio di tumori e malattie gravi nelle aree esposte a lungo termine.</a:t>
            </a:r>
          </a:p>
        </p:txBody>
      </p:sp>
    </p:spTree>
    <p:extLst>
      <p:ext uri="{BB962C8B-B14F-4D97-AF65-F5344CB8AC3E}">
        <p14:creationId xmlns:p14="http://schemas.microsoft.com/office/powerpoint/2010/main" val="44607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12F3EE-99BD-4D57-8FBB-4F0DB15616DC}"/>
              </a:ext>
            </a:extLst>
          </p:cNvPr>
          <p:cNvSpPr>
            <a:spLocks noGrp="1"/>
          </p:cNvSpPr>
          <p:nvPr>
            <p:ph type="title"/>
          </p:nvPr>
        </p:nvSpPr>
        <p:spPr>
          <a:xfrm>
            <a:off x="1154954" y="1696278"/>
            <a:ext cx="4351025" cy="3265191"/>
          </a:xfrm>
        </p:spPr>
        <p:txBody>
          <a:bodyPr/>
          <a:lstStyle/>
          <a:p>
            <a:r>
              <a:rPr lang="it-IT" sz="2800" dirty="0"/>
              <a:t>TECNOLOGIE SVILUPPATE PER RIDURRE L’IMPATTO DEL CICLO DI VITA DEL COMBUSTIBILE NUCLEARE:</a:t>
            </a:r>
          </a:p>
        </p:txBody>
      </p:sp>
      <p:sp>
        <p:nvSpPr>
          <p:cNvPr id="3" name="Segnaposto testo 2">
            <a:extLst>
              <a:ext uri="{FF2B5EF4-FFF2-40B4-BE49-F238E27FC236}">
                <a16:creationId xmlns:a16="http://schemas.microsoft.com/office/drawing/2014/main" xmlns="" id="{FF0344B9-AC17-43C1-928B-53858AB1B8D0}"/>
              </a:ext>
            </a:extLst>
          </p:cNvPr>
          <p:cNvSpPr>
            <a:spLocks noGrp="1"/>
          </p:cNvSpPr>
          <p:nvPr>
            <p:ph type="body" idx="1"/>
          </p:nvPr>
        </p:nvSpPr>
        <p:spPr>
          <a:xfrm>
            <a:off x="6805290" y="1796405"/>
            <a:ext cx="4691269" cy="3265190"/>
          </a:xfrm>
        </p:spPr>
        <p:txBody>
          <a:bodyPr>
            <a:normAutofit fontScale="92500" lnSpcReduction="10000"/>
          </a:bodyPr>
          <a:lstStyle/>
          <a:p>
            <a:pPr marL="342900" indent="-342900">
              <a:buFontTx/>
              <a:buChar char="-"/>
            </a:pPr>
            <a:r>
              <a:rPr lang="it-IT" dirty="0"/>
              <a:t>Alcune centrali utilizzano combustibile riciclato per ridurre la quantità di scorie radioattive prodotte</a:t>
            </a:r>
          </a:p>
          <a:p>
            <a:pPr marL="342900" indent="-342900">
              <a:buFontTx/>
              <a:buChar char="-"/>
            </a:pPr>
            <a:endParaRPr lang="it-IT" dirty="0"/>
          </a:p>
          <a:p>
            <a:pPr marL="342900" indent="-342900">
              <a:buFontTx/>
              <a:buChar char="-"/>
            </a:pPr>
            <a:r>
              <a:rPr lang="it-IT" dirty="0"/>
              <a:t>Le tecnologie per la cattura e lo stoccaggio della CO₂ possono ridurre le emissioni di gas serra durante la costruzione e l’esercizio delle centrali</a:t>
            </a:r>
          </a:p>
        </p:txBody>
      </p:sp>
    </p:spTree>
    <p:extLst>
      <p:ext uri="{BB962C8B-B14F-4D97-AF65-F5344CB8AC3E}">
        <p14:creationId xmlns:p14="http://schemas.microsoft.com/office/powerpoint/2010/main" val="2974960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TM02900722[[fn=Sala riunioni ione]]</Template>
  <TotalTime>281</TotalTime>
  <Words>1039</Words>
  <Application>Microsoft Office PowerPoint</Application>
  <PresentationFormat>Personalizzato</PresentationFormat>
  <Paragraphs>54</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Riunioni ione</vt:lpstr>
      <vt:lpstr>DISASTRI NUCLEARI E IL LORO IMPATTO AMBIENTALE   </vt:lpstr>
      <vt:lpstr>CONTESTO STORICO E IL PROGETTO MANHATTAN</vt:lpstr>
      <vt:lpstr>LE DUE BOMBE: «Little Boy» e «Fat Man»</vt:lpstr>
      <vt:lpstr>Il PROCESSO DI FISSIONE NUCLEARE</vt:lpstr>
      <vt:lpstr>CENTRALI NUCLEARI </vt:lpstr>
      <vt:lpstr>DISASTRI NUCLEARI</vt:lpstr>
      <vt:lpstr>GLI SVANTAGGI DELL’ENERGIA NUCLEARE</vt:lpstr>
      <vt:lpstr> QUALI SONO GLI IMPATTI AMBIENTALI?</vt:lpstr>
      <vt:lpstr>TECNOLOGIE SVILUPPATE PER RIDURRE L’IMPATTO DEL CICLO DI VITA DEL COMBUSTIBILE NUCLEARE:</vt:lpstr>
      <vt:lpstr>Vantaggi dell’energia nucleare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DISASTRI NUCLEARI E IL LORO IMPATTO AMBIENTALE</dc:title>
  <dc:creator>Utente</dc:creator>
  <cp:lastModifiedBy>Std2</cp:lastModifiedBy>
  <cp:revision>31</cp:revision>
  <dcterms:created xsi:type="dcterms:W3CDTF">2025-04-14T09:28:40Z</dcterms:created>
  <dcterms:modified xsi:type="dcterms:W3CDTF">2025-06-03T11:33:36Z</dcterms:modified>
</cp:coreProperties>
</file>