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8_9E784C6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9" r:id="rId1"/>
  </p:sldMasterIdLst>
  <p:notesMasterIdLst>
    <p:notesMasterId r:id="rId15"/>
  </p:notesMasterIdLst>
  <p:sldIdLst>
    <p:sldId id="256" r:id="rId2"/>
    <p:sldId id="257" r:id="rId3"/>
    <p:sldId id="264" r:id="rId4"/>
    <p:sldId id="260" r:id="rId5"/>
    <p:sldId id="266" r:id="rId6"/>
    <p:sldId id="262" r:id="rId7"/>
    <p:sldId id="268" r:id="rId8"/>
    <p:sldId id="277" r:id="rId9"/>
    <p:sldId id="278" r:id="rId10"/>
    <p:sldId id="279" r:id="rId11"/>
    <p:sldId id="280" r:id="rId12"/>
    <p:sldId id="281"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8D3E7A-0685-6518-F6CD-D05F5F5CFCD5}" name="Davide" initials="D" userId="Davi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4"/>
    <p:restoredTop sz="94687"/>
  </p:normalViewPr>
  <p:slideViewPr>
    <p:cSldViewPr snapToGrid="0">
      <p:cViewPr>
        <p:scale>
          <a:sx n="102" d="100"/>
          <a:sy n="102" d="100"/>
        </p:scale>
        <p:origin x="-9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8_9E784C68.xml><?xml version="1.0" encoding="utf-8"?>
<p188:cmLst xmlns:a="http://schemas.openxmlformats.org/drawingml/2006/main" xmlns:r="http://schemas.openxmlformats.org/officeDocument/2006/relationships" xmlns:p188="http://schemas.microsoft.com/office/powerpoint/2018/8/main">
  <p188:cm id="{CD092566-F554-487C-AC3A-8F43D322BE7C}" authorId="{718D3E7A-0685-6518-F6CD-D05F5F5CFCD5}" created="2025-04-14T09:16:28.106">
    <ac:deMkLst xmlns:ac="http://schemas.microsoft.com/office/drawing/2013/main/command">
      <pc:docMk xmlns:pc="http://schemas.microsoft.com/office/powerpoint/2013/main/command"/>
      <pc:sldMk xmlns:pc="http://schemas.microsoft.com/office/powerpoint/2013/main/command" cId="2658684008" sldId="264"/>
      <ac:spMk id="6" creationId="{B187DD6C-E22A-4B93-C513-DA301EFE3CC3}"/>
    </ac:deMkLst>
    <p188:txBody>
      <a:bodyPr/>
      <a:lstStyle/>
      <a:p>
        <a:r>
          <a:rPr lang="it-IT"/>
          <a:t>Economista specializzato in analisi delle determinanti della povertà e del benessere familiare, gli impatti del rischio e le strategie di gestione del rischio tramite l’utilizzo di microdata</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DCF30A7-DB3C-47A2-B307-86F0E758167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4F8AD07-41E3-46BD-B746-F5A5435EF449}">
      <dgm:prSet custT="1"/>
      <dgm:spPr/>
      <dgm:t>
        <a:bodyPr/>
        <a:lstStyle/>
        <a:p>
          <a:pPr>
            <a:lnSpc>
              <a:spcPct val="100000"/>
            </a:lnSpc>
          </a:pPr>
          <a:r>
            <a:rPr lang="it-IT" sz="1200" dirty="0"/>
            <a:t>Il cambiamento climatico e la disuguaglianza sono legati in un circolo vizioso. Le disuguaglianze socioeconomiche iniziali determinano gli effetti negativi sproporzionati dei fenomeni climatici sulle persone svantaggiate. A loro volta, gli impatti di questi fenomeni climatici contribuiscono ad accrescere ulteriormente la disuguaglianza.</a:t>
          </a:r>
          <a:endParaRPr lang="en-US" sz="1200" dirty="0"/>
        </a:p>
      </dgm:t>
    </dgm:pt>
    <dgm:pt modelId="{5846D823-C0C0-4FF1-9133-293CA04A7337}" type="parTrans" cxnId="{C736B067-A11E-4FB0-993F-36880638BD7F}">
      <dgm:prSet/>
      <dgm:spPr/>
      <dgm:t>
        <a:bodyPr/>
        <a:lstStyle/>
        <a:p>
          <a:endParaRPr lang="en-US"/>
        </a:p>
      </dgm:t>
    </dgm:pt>
    <dgm:pt modelId="{6EC355B0-C469-46AA-8C4D-7B79BCE03C71}" type="sibTrans" cxnId="{C736B067-A11E-4FB0-993F-36880638BD7F}">
      <dgm:prSet/>
      <dgm:spPr/>
      <dgm:t>
        <a:bodyPr/>
        <a:lstStyle/>
        <a:p>
          <a:pPr>
            <a:lnSpc>
              <a:spcPct val="100000"/>
            </a:lnSpc>
          </a:pPr>
          <a:endParaRPr lang="en-US"/>
        </a:p>
      </dgm:t>
    </dgm:pt>
    <dgm:pt modelId="{054BA2A0-7092-41A6-BDC9-5D392A87A388}">
      <dgm:prSet custT="1"/>
      <dgm:spPr/>
      <dgm:t>
        <a:bodyPr/>
        <a:lstStyle/>
        <a:p>
          <a:pPr>
            <a:lnSpc>
              <a:spcPct val="100000"/>
            </a:lnSpc>
          </a:pPr>
          <a:r>
            <a:rPr lang="it-IT" sz="1200" dirty="0"/>
            <a:t>Affrontare le cause profonde delle disuguaglianze per favorire l’adattamento e la costruzione della resilienza ai fenomeni climatici richiederà un insieme continuo di politiche di sviluppo, pianificazione e pratiche che portino a un cambiamento trasformativo e a uno sviluppo sostenibile.</a:t>
          </a:r>
          <a:endParaRPr lang="en-US" sz="1200" dirty="0"/>
        </a:p>
      </dgm:t>
    </dgm:pt>
    <dgm:pt modelId="{4E1B34DA-F323-4300-B807-13EABFD10377}" type="parTrans" cxnId="{66518FB7-966B-4B31-A8F6-2AA59B340E36}">
      <dgm:prSet/>
      <dgm:spPr/>
      <dgm:t>
        <a:bodyPr/>
        <a:lstStyle/>
        <a:p>
          <a:endParaRPr lang="en-US"/>
        </a:p>
      </dgm:t>
    </dgm:pt>
    <dgm:pt modelId="{3E7EC160-8986-4845-A56E-8BA91925C24C}" type="sibTrans" cxnId="{66518FB7-966B-4B31-A8F6-2AA59B340E36}">
      <dgm:prSet/>
      <dgm:spPr/>
      <dgm:t>
        <a:bodyPr/>
        <a:lstStyle/>
        <a:p>
          <a:endParaRPr lang="en-US"/>
        </a:p>
      </dgm:t>
    </dgm:pt>
    <dgm:pt modelId="{11B331C2-4DDB-4BF3-8B91-37E8F389281A}">
      <dgm:prSet custT="1"/>
      <dgm:spPr/>
      <dgm:t>
        <a:bodyPr/>
        <a:lstStyle/>
        <a:p>
          <a:pPr>
            <a:lnSpc>
              <a:spcPct val="100000"/>
            </a:lnSpc>
          </a:pPr>
          <a:r>
            <a:rPr lang="it-IT" sz="1200" dirty="0"/>
            <a:t>I fenomeni climatici estremi colpiscono in modo sproporzionato i poveri e i gruppi vulnerabili, in quanto: (a) aumentano la loro esposizione a tali pericoli, (b) accrescono la loro suscettibilità ai danni e (c) riducono la loro capacità di affrontare e riprendersi da tali danni.</a:t>
          </a:r>
          <a:endParaRPr lang="en-US" sz="1200" dirty="0"/>
        </a:p>
      </dgm:t>
    </dgm:pt>
    <dgm:pt modelId="{22EC8197-A350-458E-861C-AA61D43DD48E}" type="sibTrans" cxnId="{85EEBC69-6E69-4BF6-91EE-3A8167D4F51D}">
      <dgm:prSet/>
      <dgm:spPr/>
      <dgm:t>
        <a:bodyPr/>
        <a:lstStyle/>
        <a:p>
          <a:pPr>
            <a:lnSpc>
              <a:spcPct val="100000"/>
            </a:lnSpc>
          </a:pPr>
          <a:endParaRPr lang="en-US"/>
        </a:p>
      </dgm:t>
    </dgm:pt>
    <dgm:pt modelId="{BC67B141-E8E5-4F5B-8293-8C2681A94136}" type="parTrans" cxnId="{85EEBC69-6E69-4BF6-91EE-3A8167D4F51D}">
      <dgm:prSet/>
      <dgm:spPr/>
      <dgm:t>
        <a:bodyPr/>
        <a:lstStyle/>
        <a:p>
          <a:endParaRPr lang="en-US"/>
        </a:p>
      </dgm:t>
    </dgm:pt>
    <dgm:pt modelId="{7E4CDD88-E640-4EB0-AA5D-9E13EA59DF14}">
      <dgm:prSet custT="1"/>
      <dgm:spPr/>
      <dgm:t>
        <a:bodyPr/>
        <a:lstStyle/>
        <a:p>
          <a:pPr>
            <a:lnSpc>
              <a:spcPct val="100000"/>
            </a:lnSpc>
          </a:pPr>
          <a:r>
            <a:rPr lang="it-IT" sz="1200" dirty="0"/>
            <a:t>L’esposizione e la vulnerabilità attuali sono state plasmate da fattori economici e politici, norme sociali e caratteristiche individuali che mettono i gruppi vulnerabili in una posizione di svantaggio. A causa della scarsa capacità di affrontare e superare gli shock, questi gruppi subiscono frequentemente perdite sproporzionate in termini di vite umane, capitale umano, beni e reddito.</a:t>
          </a:r>
          <a:endParaRPr lang="en-US" sz="1200" dirty="0"/>
        </a:p>
      </dgm:t>
    </dgm:pt>
    <dgm:pt modelId="{C91A0076-2678-47FE-A650-2BE737DCF550}" type="sibTrans" cxnId="{3D744C55-D346-49B0-8AAD-A3A6B2FE6C1E}">
      <dgm:prSet/>
      <dgm:spPr/>
      <dgm:t>
        <a:bodyPr/>
        <a:lstStyle/>
        <a:p>
          <a:pPr>
            <a:lnSpc>
              <a:spcPct val="100000"/>
            </a:lnSpc>
          </a:pPr>
          <a:endParaRPr lang="en-US"/>
        </a:p>
      </dgm:t>
    </dgm:pt>
    <dgm:pt modelId="{46E49CDE-5C7A-487B-AE74-1390A461141E}" type="parTrans" cxnId="{3D744C55-D346-49B0-8AAD-A3A6B2FE6C1E}">
      <dgm:prSet/>
      <dgm:spPr/>
      <dgm:t>
        <a:bodyPr/>
        <a:lstStyle/>
        <a:p>
          <a:endParaRPr lang="en-US"/>
        </a:p>
      </dgm:t>
    </dgm:pt>
    <dgm:pt modelId="{74820154-A5DB-492D-80D8-257503AAACAD}" type="pres">
      <dgm:prSet presAssocID="{3DCF30A7-DB3C-47A2-B307-86F0E758167D}" presName="root" presStyleCnt="0">
        <dgm:presLayoutVars>
          <dgm:dir/>
          <dgm:resizeHandles val="exact"/>
        </dgm:presLayoutVars>
      </dgm:prSet>
      <dgm:spPr/>
      <dgm:t>
        <a:bodyPr/>
        <a:lstStyle/>
        <a:p>
          <a:endParaRPr lang="it-IT"/>
        </a:p>
      </dgm:t>
    </dgm:pt>
    <dgm:pt modelId="{9F317356-A834-47C7-A0BB-45947E6B763D}" type="pres">
      <dgm:prSet presAssocID="{3DCF30A7-DB3C-47A2-B307-86F0E758167D}" presName="container" presStyleCnt="0">
        <dgm:presLayoutVars>
          <dgm:dir/>
          <dgm:resizeHandles val="exact"/>
        </dgm:presLayoutVars>
      </dgm:prSet>
      <dgm:spPr/>
    </dgm:pt>
    <dgm:pt modelId="{9FA017EB-6CC6-4748-AB54-310623AFC766}" type="pres">
      <dgm:prSet presAssocID="{F4F8AD07-41E3-46BD-B746-F5A5435EF449}" presName="compNode" presStyleCnt="0"/>
      <dgm:spPr/>
    </dgm:pt>
    <dgm:pt modelId="{F0128B78-F056-4C40-8383-19D6D003D9A2}" type="pres">
      <dgm:prSet presAssocID="{F4F8AD07-41E3-46BD-B746-F5A5435EF449}" presName="iconBgRect" presStyleLbl="bgShp" presStyleIdx="0" presStyleCnt="4"/>
      <dgm:spPr/>
    </dgm:pt>
    <dgm:pt modelId="{2997A721-D196-46DD-9522-3FD06BE9980B}" type="pres">
      <dgm:prSet presAssocID="{F4F8AD07-41E3-46BD-B746-F5A5435EF4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mande"/>
        </a:ext>
      </dgm:extLst>
    </dgm:pt>
    <dgm:pt modelId="{C9B57570-C152-439F-B980-6357321E2787}" type="pres">
      <dgm:prSet presAssocID="{F4F8AD07-41E3-46BD-B746-F5A5435EF449}" presName="spaceRect" presStyleCnt="0"/>
      <dgm:spPr/>
    </dgm:pt>
    <dgm:pt modelId="{9217ECDA-F070-4C32-9ECD-802744885F23}" type="pres">
      <dgm:prSet presAssocID="{F4F8AD07-41E3-46BD-B746-F5A5435EF449}" presName="textRect" presStyleLbl="revTx" presStyleIdx="0" presStyleCnt="4">
        <dgm:presLayoutVars>
          <dgm:chMax val="1"/>
          <dgm:chPref val="1"/>
        </dgm:presLayoutVars>
      </dgm:prSet>
      <dgm:spPr/>
      <dgm:t>
        <a:bodyPr/>
        <a:lstStyle/>
        <a:p>
          <a:endParaRPr lang="it-IT"/>
        </a:p>
      </dgm:t>
    </dgm:pt>
    <dgm:pt modelId="{BC59B509-1DF1-4FE3-BE1C-373E56150CFB}" type="pres">
      <dgm:prSet presAssocID="{6EC355B0-C469-46AA-8C4D-7B79BCE03C71}" presName="sibTrans" presStyleLbl="sibTrans2D1" presStyleIdx="0" presStyleCnt="0"/>
      <dgm:spPr/>
      <dgm:t>
        <a:bodyPr/>
        <a:lstStyle/>
        <a:p>
          <a:endParaRPr lang="it-IT"/>
        </a:p>
      </dgm:t>
    </dgm:pt>
    <dgm:pt modelId="{30348DC8-293E-4488-A83F-9ED27841DE42}" type="pres">
      <dgm:prSet presAssocID="{11B331C2-4DDB-4BF3-8B91-37E8F389281A}" presName="compNode" presStyleCnt="0"/>
      <dgm:spPr/>
    </dgm:pt>
    <dgm:pt modelId="{67E0C676-9D33-4FA9-BEFA-1194CDF237E1}" type="pres">
      <dgm:prSet presAssocID="{11B331C2-4DDB-4BF3-8B91-37E8F389281A}" presName="iconBgRect" presStyleLbl="bgShp" presStyleIdx="1" presStyleCnt="4"/>
      <dgm:spPr/>
    </dgm:pt>
    <dgm:pt modelId="{63627AE2-F1D8-432F-A98B-8FDDD5036A6C}" type="pres">
      <dgm:prSet presAssocID="{11B331C2-4DDB-4BF3-8B91-37E8F38928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4E0598F0-5A1E-4B1A-BA8B-EB3963D7CF44}" type="pres">
      <dgm:prSet presAssocID="{11B331C2-4DDB-4BF3-8B91-37E8F389281A}" presName="spaceRect" presStyleCnt="0"/>
      <dgm:spPr/>
    </dgm:pt>
    <dgm:pt modelId="{C95C66CD-89D0-417A-B236-D681076D43D4}" type="pres">
      <dgm:prSet presAssocID="{11B331C2-4DDB-4BF3-8B91-37E8F389281A}" presName="textRect" presStyleLbl="revTx" presStyleIdx="1" presStyleCnt="4">
        <dgm:presLayoutVars>
          <dgm:chMax val="1"/>
          <dgm:chPref val="1"/>
        </dgm:presLayoutVars>
      </dgm:prSet>
      <dgm:spPr/>
      <dgm:t>
        <a:bodyPr/>
        <a:lstStyle/>
        <a:p>
          <a:endParaRPr lang="it-IT"/>
        </a:p>
      </dgm:t>
    </dgm:pt>
    <dgm:pt modelId="{15C04CDA-E04A-4DBA-B6C6-8EFF8996C3C7}" type="pres">
      <dgm:prSet presAssocID="{22EC8197-A350-458E-861C-AA61D43DD48E}" presName="sibTrans" presStyleLbl="sibTrans2D1" presStyleIdx="0" presStyleCnt="0"/>
      <dgm:spPr/>
      <dgm:t>
        <a:bodyPr/>
        <a:lstStyle/>
        <a:p>
          <a:endParaRPr lang="it-IT"/>
        </a:p>
      </dgm:t>
    </dgm:pt>
    <dgm:pt modelId="{9967CAA6-996D-4882-B152-069B7BD369D5}" type="pres">
      <dgm:prSet presAssocID="{7E4CDD88-E640-4EB0-AA5D-9E13EA59DF14}" presName="compNode" presStyleCnt="0"/>
      <dgm:spPr/>
    </dgm:pt>
    <dgm:pt modelId="{DDD9DEA2-C14A-4651-A406-67E11231D69F}" type="pres">
      <dgm:prSet presAssocID="{7E4CDD88-E640-4EB0-AA5D-9E13EA59DF14}" presName="iconBgRect" presStyleLbl="bgShp" presStyleIdx="2" presStyleCnt="4"/>
      <dgm:spPr/>
    </dgm:pt>
    <dgm:pt modelId="{296EEE44-6CEB-4D61-B192-99B4E9C3D599}" type="pres">
      <dgm:prSet presAssocID="{7E4CDD88-E640-4EB0-AA5D-9E13EA59DF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Irritante"/>
        </a:ext>
      </dgm:extLst>
    </dgm:pt>
    <dgm:pt modelId="{D1446D9E-D8CB-477D-8586-324FCE905557}" type="pres">
      <dgm:prSet presAssocID="{7E4CDD88-E640-4EB0-AA5D-9E13EA59DF14}" presName="spaceRect" presStyleCnt="0"/>
      <dgm:spPr/>
    </dgm:pt>
    <dgm:pt modelId="{4698942B-978C-48DE-A8C7-A950B17E4A00}" type="pres">
      <dgm:prSet presAssocID="{7E4CDD88-E640-4EB0-AA5D-9E13EA59DF14}" presName="textRect" presStyleLbl="revTx" presStyleIdx="2" presStyleCnt="4">
        <dgm:presLayoutVars>
          <dgm:chMax val="1"/>
          <dgm:chPref val="1"/>
        </dgm:presLayoutVars>
      </dgm:prSet>
      <dgm:spPr/>
      <dgm:t>
        <a:bodyPr/>
        <a:lstStyle/>
        <a:p>
          <a:endParaRPr lang="it-IT"/>
        </a:p>
      </dgm:t>
    </dgm:pt>
    <dgm:pt modelId="{051DCE60-6778-457C-8C7B-DC18B9766116}" type="pres">
      <dgm:prSet presAssocID="{C91A0076-2678-47FE-A650-2BE737DCF550}" presName="sibTrans" presStyleLbl="sibTrans2D1" presStyleIdx="0" presStyleCnt="0"/>
      <dgm:spPr/>
      <dgm:t>
        <a:bodyPr/>
        <a:lstStyle/>
        <a:p>
          <a:endParaRPr lang="it-IT"/>
        </a:p>
      </dgm:t>
    </dgm:pt>
    <dgm:pt modelId="{47A6C007-533F-4F24-B5BF-493875F2C572}" type="pres">
      <dgm:prSet presAssocID="{054BA2A0-7092-41A6-BDC9-5D392A87A388}" presName="compNode" presStyleCnt="0"/>
      <dgm:spPr/>
    </dgm:pt>
    <dgm:pt modelId="{B39E634A-CF4D-41F6-9661-CEEFAECC0C81}" type="pres">
      <dgm:prSet presAssocID="{054BA2A0-7092-41A6-BDC9-5D392A87A388}" presName="iconBgRect" presStyleLbl="bgShp" presStyleIdx="3" presStyleCnt="4"/>
      <dgm:spPr/>
    </dgm:pt>
    <dgm:pt modelId="{C585FF14-FAA5-4D2E-9180-B9A5F8F8597C}" type="pres">
      <dgm:prSet presAssocID="{054BA2A0-7092-41A6-BDC9-5D392A87A38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ruppo"/>
        </a:ext>
      </dgm:extLst>
    </dgm:pt>
    <dgm:pt modelId="{11D5BA30-2055-42DB-A642-25E90E55F146}" type="pres">
      <dgm:prSet presAssocID="{054BA2A0-7092-41A6-BDC9-5D392A87A388}" presName="spaceRect" presStyleCnt="0"/>
      <dgm:spPr/>
    </dgm:pt>
    <dgm:pt modelId="{73618868-840B-432F-B676-2B30725FB906}" type="pres">
      <dgm:prSet presAssocID="{054BA2A0-7092-41A6-BDC9-5D392A87A388}" presName="textRect" presStyleLbl="revTx" presStyleIdx="3" presStyleCnt="4">
        <dgm:presLayoutVars>
          <dgm:chMax val="1"/>
          <dgm:chPref val="1"/>
        </dgm:presLayoutVars>
      </dgm:prSet>
      <dgm:spPr/>
      <dgm:t>
        <a:bodyPr/>
        <a:lstStyle/>
        <a:p>
          <a:endParaRPr lang="it-IT"/>
        </a:p>
      </dgm:t>
    </dgm:pt>
  </dgm:ptLst>
  <dgm:cxnLst>
    <dgm:cxn modelId="{FD674243-4443-45E0-BAB5-8DFD7E89B2A2}" type="presOf" srcId="{054BA2A0-7092-41A6-BDC9-5D392A87A388}" destId="{73618868-840B-432F-B676-2B30725FB906}" srcOrd="0" destOrd="0" presId="urn:microsoft.com/office/officeart/2018/2/layout/IconCircleList"/>
    <dgm:cxn modelId="{85EEBC69-6E69-4BF6-91EE-3A8167D4F51D}" srcId="{3DCF30A7-DB3C-47A2-B307-86F0E758167D}" destId="{11B331C2-4DDB-4BF3-8B91-37E8F389281A}" srcOrd="1" destOrd="0" parTransId="{BC67B141-E8E5-4F5B-8293-8C2681A94136}" sibTransId="{22EC8197-A350-458E-861C-AA61D43DD48E}"/>
    <dgm:cxn modelId="{1D358DB4-E841-49F4-9313-2509E9D43231}" type="presOf" srcId="{7E4CDD88-E640-4EB0-AA5D-9E13EA59DF14}" destId="{4698942B-978C-48DE-A8C7-A950B17E4A00}" srcOrd="0" destOrd="0" presId="urn:microsoft.com/office/officeart/2018/2/layout/IconCircleList"/>
    <dgm:cxn modelId="{66518FB7-966B-4B31-A8F6-2AA59B340E36}" srcId="{3DCF30A7-DB3C-47A2-B307-86F0E758167D}" destId="{054BA2A0-7092-41A6-BDC9-5D392A87A388}" srcOrd="3" destOrd="0" parTransId="{4E1B34DA-F323-4300-B807-13EABFD10377}" sibTransId="{3E7EC160-8986-4845-A56E-8BA91925C24C}"/>
    <dgm:cxn modelId="{C736B067-A11E-4FB0-993F-36880638BD7F}" srcId="{3DCF30A7-DB3C-47A2-B307-86F0E758167D}" destId="{F4F8AD07-41E3-46BD-B746-F5A5435EF449}" srcOrd="0" destOrd="0" parTransId="{5846D823-C0C0-4FF1-9133-293CA04A7337}" sibTransId="{6EC355B0-C469-46AA-8C4D-7B79BCE03C71}"/>
    <dgm:cxn modelId="{2F2BF5E7-B80C-45B3-9569-81740EA553F0}" type="presOf" srcId="{22EC8197-A350-458E-861C-AA61D43DD48E}" destId="{15C04CDA-E04A-4DBA-B6C6-8EFF8996C3C7}" srcOrd="0" destOrd="0" presId="urn:microsoft.com/office/officeart/2018/2/layout/IconCircleList"/>
    <dgm:cxn modelId="{AC77D45C-95A3-44E5-BD86-64A44C04317F}" type="presOf" srcId="{3DCF30A7-DB3C-47A2-B307-86F0E758167D}" destId="{74820154-A5DB-492D-80D8-257503AAACAD}" srcOrd="0" destOrd="0" presId="urn:microsoft.com/office/officeart/2018/2/layout/IconCircleList"/>
    <dgm:cxn modelId="{AEADA165-C583-4E91-8ED3-F6D13EDA19C5}" type="presOf" srcId="{C91A0076-2678-47FE-A650-2BE737DCF550}" destId="{051DCE60-6778-457C-8C7B-DC18B9766116}" srcOrd="0" destOrd="0" presId="urn:microsoft.com/office/officeart/2018/2/layout/IconCircleList"/>
    <dgm:cxn modelId="{E6EE3F32-A63A-4864-BCDD-232E253FD084}" type="presOf" srcId="{6EC355B0-C469-46AA-8C4D-7B79BCE03C71}" destId="{BC59B509-1DF1-4FE3-BE1C-373E56150CFB}" srcOrd="0" destOrd="0" presId="urn:microsoft.com/office/officeart/2018/2/layout/IconCircleList"/>
    <dgm:cxn modelId="{EB151716-3C84-48EA-AF44-C340385375B1}" type="presOf" srcId="{F4F8AD07-41E3-46BD-B746-F5A5435EF449}" destId="{9217ECDA-F070-4C32-9ECD-802744885F23}" srcOrd="0" destOrd="0" presId="urn:microsoft.com/office/officeart/2018/2/layout/IconCircleList"/>
    <dgm:cxn modelId="{948A0C00-AEE7-4049-AD6D-784074917E21}" type="presOf" srcId="{11B331C2-4DDB-4BF3-8B91-37E8F389281A}" destId="{C95C66CD-89D0-417A-B236-D681076D43D4}" srcOrd="0" destOrd="0" presId="urn:microsoft.com/office/officeart/2018/2/layout/IconCircleList"/>
    <dgm:cxn modelId="{3D744C55-D346-49B0-8AAD-A3A6B2FE6C1E}" srcId="{3DCF30A7-DB3C-47A2-B307-86F0E758167D}" destId="{7E4CDD88-E640-4EB0-AA5D-9E13EA59DF14}" srcOrd="2" destOrd="0" parTransId="{46E49CDE-5C7A-487B-AE74-1390A461141E}" sibTransId="{C91A0076-2678-47FE-A650-2BE737DCF550}"/>
    <dgm:cxn modelId="{711A743B-1495-4DE6-B707-161078F879F7}" type="presParOf" srcId="{74820154-A5DB-492D-80D8-257503AAACAD}" destId="{9F317356-A834-47C7-A0BB-45947E6B763D}" srcOrd="0" destOrd="0" presId="urn:microsoft.com/office/officeart/2018/2/layout/IconCircleList"/>
    <dgm:cxn modelId="{1FE4598D-6B51-46F2-A9E5-E665847062C0}" type="presParOf" srcId="{9F317356-A834-47C7-A0BB-45947E6B763D}" destId="{9FA017EB-6CC6-4748-AB54-310623AFC766}" srcOrd="0" destOrd="0" presId="urn:microsoft.com/office/officeart/2018/2/layout/IconCircleList"/>
    <dgm:cxn modelId="{F80A1C5B-9E85-451E-A414-7F0667FF478C}" type="presParOf" srcId="{9FA017EB-6CC6-4748-AB54-310623AFC766}" destId="{F0128B78-F056-4C40-8383-19D6D003D9A2}" srcOrd="0" destOrd="0" presId="urn:microsoft.com/office/officeart/2018/2/layout/IconCircleList"/>
    <dgm:cxn modelId="{CBE24C03-CB19-4FAC-9674-2B70AF75F672}" type="presParOf" srcId="{9FA017EB-6CC6-4748-AB54-310623AFC766}" destId="{2997A721-D196-46DD-9522-3FD06BE9980B}" srcOrd="1" destOrd="0" presId="urn:microsoft.com/office/officeart/2018/2/layout/IconCircleList"/>
    <dgm:cxn modelId="{4FE2BD02-9695-45B1-9924-AE30638E4CCC}" type="presParOf" srcId="{9FA017EB-6CC6-4748-AB54-310623AFC766}" destId="{C9B57570-C152-439F-B980-6357321E2787}" srcOrd="2" destOrd="0" presId="urn:microsoft.com/office/officeart/2018/2/layout/IconCircleList"/>
    <dgm:cxn modelId="{B09F49A6-64CA-4579-A89B-3B0552DD4C1B}" type="presParOf" srcId="{9FA017EB-6CC6-4748-AB54-310623AFC766}" destId="{9217ECDA-F070-4C32-9ECD-802744885F23}" srcOrd="3" destOrd="0" presId="urn:microsoft.com/office/officeart/2018/2/layout/IconCircleList"/>
    <dgm:cxn modelId="{126D2EE5-756A-4D30-9454-EB0C19E74DEB}" type="presParOf" srcId="{9F317356-A834-47C7-A0BB-45947E6B763D}" destId="{BC59B509-1DF1-4FE3-BE1C-373E56150CFB}" srcOrd="1" destOrd="0" presId="urn:microsoft.com/office/officeart/2018/2/layout/IconCircleList"/>
    <dgm:cxn modelId="{F52C0836-63D3-47D0-89C6-2DA4AE320D82}" type="presParOf" srcId="{9F317356-A834-47C7-A0BB-45947E6B763D}" destId="{30348DC8-293E-4488-A83F-9ED27841DE42}" srcOrd="2" destOrd="0" presId="urn:microsoft.com/office/officeart/2018/2/layout/IconCircleList"/>
    <dgm:cxn modelId="{0C7B79CB-EDC2-4004-BEE1-D316850F9DA0}" type="presParOf" srcId="{30348DC8-293E-4488-A83F-9ED27841DE42}" destId="{67E0C676-9D33-4FA9-BEFA-1194CDF237E1}" srcOrd="0" destOrd="0" presId="urn:microsoft.com/office/officeart/2018/2/layout/IconCircleList"/>
    <dgm:cxn modelId="{7CEE5608-1C7B-4659-A7AC-34D51E4A2A43}" type="presParOf" srcId="{30348DC8-293E-4488-A83F-9ED27841DE42}" destId="{63627AE2-F1D8-432F-A98B-8FDDD5036A6C}" srcOrd="1" destOrd="0" presId="urn:microsoft.com/office/officeart/2018/2/layout/IconCircleList"/>
    <dgm:cxn modelId="{1889203E-146F-4C3F-9CE2-EEB5369ABDED}" type="presParOf" srcId="{30348DC8-293E-4488-A83F-9ED27841DE42}" destId="{4E0598F0-5A1E-4B1A-BA8B-EB3963D7CF44}" srcOrd="2" destOrd="0" presId="urn:microsoft.com/office/officeart/2018/2/layout/IconCircleList"/>
    <dgm:cxn modelId="{B1D637F8-ACC3-4A20-AF25-08C3FC800EA9}" type="presParOf" srcId="{30348DC8-293E-4488-A83F-9ED27841DE42}" destId="{C95C66CD-89D0-417A-B236-D681076D43D4}" srcOrd="3" destOrd="0" presId="urn:microsoft.com/office/officeart/2018/2/layout/IconCircleList"/>
    <dgm:cxn modelId="{BCAEC151-35D4-4225-8B83-E35C12F94D55}" type="presParOf" srcId="{9F317356-A834-47C7-A0BB-45947E6B763D}" destId="{15C04CDA-E04A-4DBA-B6C6-8EFF8996C3C7}" srcOrd="3" destOrd="0" presId="urn:microsoft.com/office/officeart/2018/2/layout/IconCircleList"/>
    <dgm:cxn modelId="{97AD944D-D752-47BE-855F-BF361A2AEBCB}" type="presParOf" srcId="{9F317356-A834-47C7-A0BB-45947E6B763D}" destId="{9967CAA6-996D-4882-B152-069B7BD369D5}" srcOrd="4" destOrd="0" presId="urn:microsoft.com/office/officeart/2018/2/layout/IconCircleList"/>
    <dgm:cxn modelId="{3E56DE9E-B625-4AF0-BEC2-C4A2291A8322}" type="presParOf" srcId="{9967CAA6-996D-4882-B152-069B7BD369D5}" destId="{DDD9DEA2-C14A-4651-A406-67E11231D69F}" srcOrd="0" destOrd="0" presId="urn:microsoft.com/office/officeart/2018/2/layout/IconCircleList"/>
    <dgm:cxn modelId="{C6B563D0-F626-42D3-B918-A5249AEACF75}" type="presParOf" srcId="{9967CAA6-996D-4882-B152-069B7BD369D5}" destId="{296EEE44-6CEB-4D61-B192-99B4E9C3D599}" srcOrd="1" destOrd="0" presId="urn:microsoft.com/office/officeart/2018/2/layout/IconCircleList"/>
    <dgm:cxn modelId="{75098003-A574-47D1-AE24-DDD90306B7CC}" type="presParOf" srcId="{9967CAA6-996D-4882-B152-069B7BD369D5}" destId="{D1446D9E-D8CB-477D-8586-324FCE905557}" srcOrd="2" destOrd="0" presId="urn:microsoft.com/office/officeart/2018/2/layout/IconCircleList"/>
    <dgm:cxn modelId="{6AD1CDF4-82A2-4F44-82B6-B424B9EE8052}" type="presParOf" srcId="{9967CAA6-996D-4882-B152-069B7BD369D5}" destId="{4698942B-978C-48DE-A8C7-A950B17E4A00}" srcOrd="3" destOrd="0" presId="urn:microsoft.com/office/officeart/2018/2/layout/IconCircleList"/>
    <dgm:cxn modelId="{1C0B9D3C-ABFF-47A0-95D5-2DFB971A9415}" type="presParOf" srcId="{9F317356-A834-47C7-A0BB-45947E6B763D}" destId="{051DCE60-6778-457C-8C7B-DC18B9766116}" srcOrd="5" destOrd="0" presId="urn:microsoft.com/office/officeart/2018/2/layout/IconCircleList"/>
    <dgm:cxn modelId="{DF8A5A4E-9716-441B-B9AF-3EB9E5027BF7}" type="presParOf" srcId="{9F317356-A834-47C7-A0BB-45947E6B763D}" destId="{47A6C007-533F-4F24-B5BF-493875F2C572}" srcOrd="6" destOrd="0" presId="urn:microsoft.com/office/officeart/2018/2/layout/IconCircleList"/>
    <dgm:cxn modelId="{0FFD3335-9C77-4FC9-8058-4D51D6D974A4}" type="presParOf" srcId="{47A6C007-533F-4F24-B5BF-493875F2C572}" destId="{B39E634A-CF4D-41F6-9661-CEEFAECC0C81}" srcOrd="0" destOrd="0" presId="urn:microsoft.com/office/officeart/2018/2/layout/IconCircleList"/>
    <dgm:cxn modelId="{D2FFA4B1-72D8-4FB6-BDC6-4018C2A4CC42}" type="presParOf" srcId="{47A6C007-533F-4F24-B5BF-493875F2C572}" destId="{C585FF14-FAA5-4D2E-9180-B9A5F8F8597C}" srcOrd="1" destOrd="0" presId="urn:microsoft.com/office/officeart/2018/2/layout/IconCircleList"/>
    <dgm:cxn modelId="{EAFCFE2C-94FC-447F-B2DF-2A8212053636}" type="presParOf" srcId="{47A6C007-533F-4F24-B5BF-493875F2C572}" destId="{11D5BA30-2055-42DB-A642-25E90E55F146}" srcOrd="2" destOrd="0" presId="urn:microsoft.com/office/officeart/2018/2/layout/IconCircleList"/>
    <dgm:cxn modelId="{9FF322D8-D124-472A-91D9-A7624ED3FE63}" type="presParOf" srcId="{47A6C007-533F-4F24-B5BF-493875F2C572}" destId="{73618868-840B-432F-B676-2B30725FB90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0CA492-4046-44DC-B6F8-CC6A2E304174}"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39D9580-B31D-479A-8BCA-5858C67DA739}">
      <dgm:prSet custT="1"/>
      <dgm:spPr/>
      <dgm:t>
        <a:bodyPr/>
        <a:lstStyle/>
        <a:p>
          <a:r>
            <a:rPr lang="it-IT" sz="1400" dirty="0">
              <a:latin typeface="Calibri" panose="020F0502020204030204" pitchFamily="34" charset="0"/>
              <a:ea typeface="Calibri" panose="020F0502020204030204" pitchFamily="34" charset="0"/>
              <a:cs typeface="Calibri" panose="020F0502020204030204" pitchFamily="34" charset="0"/>
            </a:rPr>
            <a:t>1. modificare il sistema globale di monitoraggio delle emissioni al fine  di contabilizzare le emissioni derivanti dal consumo (piuttosto che  dalla produzione) per gruppi di reddito.  </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689862B5-E23D-459B-8696-D5F211966E05}" type="parTrans" cxnId="{EA848E72-170A-42A3-9A85-DF7325D9DBCB}">
      <dgm:prSet/>
      <dgm:spPr/>
      <dgm:t>
        <a:bodyPr/>
        <a:lstStyle/>
        <a:p>
          <a:endParaRPr lang="en-US"/>
        </a:p>
      </dgm:t>
    </dgm:pt>
    <dgm:pt modelId="{572FD33D-2266-4E51-8167-9277D94FB84D}" type="sibTrans" cxnId="{EA848E72-170A-42A3-9A85-DF7325D9DBCB}">
      <dgm:prSet/>
      <dgm:spPr/>
      <dgm:t>
        <a:bodyPr/>
        <a:lstStyle/>
        <a:p>
          <a:endParaRPr lang="en-US"/>
        </a:p>
      </dgm:t>
    </dgm:pt>
    <dgm:pt modelId="{392B55EA-A4DA-4255-B7CE-210C1B0B19E2}">
      <dgm:prSet custT="1"/>
      <dgm:spPr/>
      <dgm:t>
        <a:bodyPr/>
        <a:lstStyle/>
        <a:p>
          <a:r>
            <a:rPr lang="it-IT" sz="1400" dirty="0">
              <a:latin typeface="Calibri" panose="020F0502020204030204" pitchFamily="34" charset="0"/>
              <a:ea typeface="Calibri" panose="020F0502020204030204" pitchFamily="34" charset="0"/>
              <a:cs typeface="Calibri" panose="020F0502020204030204" pitchFamily="34" charset="0"/>
            </a:rPr>
            <a:t>2. introdurre un nuovo sistema di ridistribuzione per affrontare il  cambiamento climatico che includerebbe l'imposizione di una  "multa" alle famiglie con i livelli più alti di emissioni.  </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CAA6869A-7CB0-4D3D-8A90-9474C522A7BC}" type="parTrans" cxnId="{48BD54D1-48CF-44AF-8150-58353A43734E}">
      <dgm:prSet/>
      <dgm:spPr/>
      <dgm:t>
        <a:bodyPr/>
        <a:lstStyle/>
        <a:p>
          <a:endParaRPr lang="en-US"/>
        </a:p>
      </dgm:t>
    </dgm:pt>
    <dgm:pt modelId="{84E10E47-EDF4-4C9B-8F0B-2204344BA446}" type="sibTrans" cxnId="{48BD54D1-48CF-44AF-8150-58353A43734E}">
      <dgm:prSet/>
      <dgm:spPr/>
      <dgm:t>
        <a:bodyPr/>
        <a:lstStyle/>
        <a:p>
          <a:endParaRPr lang="en-US"/>
        </a:p>
      </dgm:t>
    </dgm:pt>
    <dgm:pt modelId="{1DE20E4C-4A17-410F-A626-0C8B41BF8818}">
      <dgm:prSet custT="1"/>
      <dgm:spPr/>
      <dgm:t>
        <a:bodyPr/>
        <a:lstStyle/>
        <a:p>
          <a:r>
            <a:rPr lang="it-IT" sz="1400" dirty="0">
              <a:latin typeface="Calibri" panose="020F0502020204030204" pitchFamily="34" charset="0"/>
              <a:ea typeface="Calibri" panose="020F0502020204030204" pitchFamily="34" charset="0"/>
              <a:cs typeface="Calibri" panose="020F0502020204030204" pitchFamily="34" charset="0"/>
            </a:rPr>
            <a:t>3. adeguare i criteri di finanziamento per il clima. Infatti occorre dare  priorità ai progetti volti a ridurre il consumo ad alta intensità di  carbonio da parte dei gruppi sociali che entrano nella classe media o  ad aiutare le fasce più povere della popolazione ad adattarsi al  cambiamento climatico.</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4590EA39-E6C4-4E3C-B770-6FB4406C65C2}" type="parTrans" cxnId="{158CFC7D-DF10-4D0D-884C-96E745FF3A0A}">
      <dgm:prSet/>
      <dgm:spPr/>
      <dgm:t>
        <a:bodyPr/>
        <a:lstStyle/>
        <a:p>
          <a:endParaRPr lang="en-US"/>
        </a:p>
      </dgm:t>
    </dgm:pt>
    <dgm:pt modelId="{BBC64AAA-7BCA-4DA0-ADBB-3AFA701B45C9}" type="sibTrans" cxnId="{158CFC7D-DF10-4D0D-884C-96E745FF3A0A}">
      <dgm:prSet/>
      <dgm:spPr/>
      <dgm:t>
        <a:bodyPr/>
        <a:lstStyle/>
        <a:p>
          <a:endParaRPr lang="en-US"/>
        </a:p>
      </dgm:t>
    </dgm:pt>
    <dgm:pt modelId="{88D35CFB-4312-44DE-AAAB-375DD9CD29F7}" type="pres">
      <dgm:prSet presAssocID="{F00CA492-4046-44DC-B6F8-CC6A2E304174}" presName="root" presStyleCnt="0">
        <dgm:presLayoutVars>
          <dgm:dir/>
          <dgm:resizeHandles val="exact"/>
        </dgm:presLayoutVars>
      </dgm:prSet>
      <dgm:spPr/>
      <dgm:t>
        <a:bodyPr/>
        <a:lstStyle/>
        <a:p>
          <a:endParaRPr lang="it-IT"/>
        </a:p>
      </dgm:t>
    </dgm:pt>
    <dgm:pt modelId="{D964B18B-7932-44C5-B935-E3029C5EA3F4}" type="pres">
      <dgm:prSet presAssocID="{F00CA492-4046-44DC-B6F8-CC6A2E304174}" presName="container" presStyleCnt="0">
        <dgm:presLayoutVars>
          <dgm:dir/>
          <dgm:resizeHandles val="exact"/>
        </dgm:presLayoutVars>
      </dgm:prSet>
      <dgm:spPr/>
    </dgm:pt>
    <dgm:pt modelId="{2F7CF8A0-F519-4F17-A25E-712C76891031}" type="pres">
      <dgm:prSet presAssocID="{239D9580-B31D-479A-8BCA-5858C67DA739}" presName="compNode" presStyleCnt="0"/>
      <dgm:spPr/>
    </dgm:pt>
    <dgm:pt modelId="{71B9F611-CF3F-4CC9-8981-40296E9E4745}" type="pres">
      <dgm:prSet presAssocID="{239D9580-B31D-479A-8BCA-5858C67DA739}" presName="iconBgRect" presStyleLbl="bgShp" presStyleIdx="0" presStyleCnt="3"/>
      <dgm:spPr/>
    </dgm:pt>
    <dgm:pt modelId="{4D53366B-2884-4AB4-B4AB-F79529D8497C}" type="pres">
      <dgm:prSet presAssocID="{239D9580-B31D-479A-8BCA-5858C67DA7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D1FBB7B2-C4CF-4F45-A803-F088FEF40792}" type="pres">
      <dgm:prSet presAssocID="{239D9580-B31D-479A-8BCA-5858C67DA739}" presName="spaceRect" presStyleCnt="0"/>
      <dgm:spPr/>
    </dgm:pt>
    <dgm:pt modelId="{3FD3EB58-B82D-4974-8CE0-B492D8EA491F}" type="pres">
      <dgm:prSet presAssocID="{239D9580-B31D-479A-8BCA-5858C67DA739}" presName="textRect" presStyleLbl="revTx" presStyleIdx="0" presStyleCnt="3">
        <dgm:presLayoutVars>
          <dgm:chMax val="1"/>
          <dgm:chPref val="1"/>
        </dgm:presLayoutVars>
      </dgm:prSet>
      <dgm:spPr/>
      <dgm:t>
        <a:bodyPr/>
        <a:lstStyle/>
        <a:p>
          <a:endParaRPr lang="it-IT"/>
        </a:p>
      </dgm:t>
    </dgm:pt>
    <dgm:pt modelId="{17F14E95-0D3A-4F3C-8448-A2378E945BAD}" type="pres">
      <dgm:prSet presAssocID="{572FD33D-2266-4E51-8167-9277D94FB84D}" presName="sibTrans" presStyleLbl="sibTrans2D1" presStyleIdx="0" presStyleCnt="0"/>
      <dgm:spPr/>
      <dgm:t>
        <a:bodyPr/>
        <a:lstStyle/>
        <a:p>
          <a:endParaRPr lang="it-IT"/>
        </a:p>
      </dgm:t>
    </dgm:pt>
    <dgm:pt modelId="{D02C3875-C2CA-4C24-939A-F3CEA79D252B}" type="pres">
      <dgm:prSet presAssocID="{392B55EA-A4DA-4255-B7CE-210C1B0B19E2}" presName="compNode" presStyleCnt="0"/>
      <dgm:spPr/>
    </dgm:pt>
    <dgm:pt modelId="{3B15637D-8106-4AE5-95F9-6EFAA088ED84}" type="pres">
      <dgm:prSet presAssocID="{392B55EA-A4DA-4255-B7CE-210C1B0B19E2}" presName="iconBgRect" presStyleLbl="bgShp" presStyleIdx="1" presStyleCnt="3"/>
      <dgm:spPr/>
    </dgm:pt>
    <dgm:pt modelId="{52BD4E4F-9341-4DD2-B8ED-18A9D3229710}" type="pres">
      <dgm:prSet presAssocID="{392B55EA-A4DA-4255-B7CE-210C1B0B19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of People"/>
        </a:ext>
      </dgm:extLst>
    </dgm:pt>
    <dgm:pt modelId="{8645812D-C4C6-47F3-AA7A-ECEA8FD019CF}" type="pres">
      <dgm:prSet presAssocID="{392B55EA-A4DA-4255-B7CE-210C1B0B19E2}" presName="spaceRect" presStyleCnt="0"/>
      <dgm:spPr/>
    </dgm:pt>
    <dgm:pt modelId="{7F3B39D5-260B-4AD6-80A4-A71E11EDFD5D}" type="pres">
      <dgm:prSet presAssocID="{392B55EA-A4DA-4255-B7CE-210C1B0B19E2}" presName="textRect" presStyleLbl="revTx" presStyleIdx="1" presStyleCnt="3">
        <dgm:presLayoutVars>
          <dgm:chMax val="1"/>
          <dgm:chPref val="1"/>
        </dgm:presLayoutVars>
      </dgm:prSet>
      <dgm:spPr/>
      <dgm:t>
        <a:bodyPr/>
        <a:lstStyle/>
        <a:p>
          <a:endParaRPr lang="it-IT"/>
        </a:p>
      </dgm:t>
    </dgm:pt>
    <dgm:pt modelId="{8ACD5A02-D5CE-4EBE-944C-EC63FFAE21E2}" type="pres">
      <dgm:prSet presAssocID="{84E10E47-EDF4-4C9B-8F0B-2204344BA446}" presName="sibTrans" presStyleLbl="sibTrans2D1" presStyleIdx="0" presStyleCnt="0"/>
      <dgm:spPr/>
      <dgm:t>
        <a:bodyPr/>
        <a:lstStyle/>
        <a:p>
          <a:endParaRPr lang="it-IT"/>
        </a:p>
      </dgm:t>
    </dgm:pt>
    <dgm:pt modelId="{9F65D44D-46AB-4C0C-B702-A3D718D42A56}" type="pres">
      <dgm:prSet presAssocID="{1DE20E4C-4A17-410F-A626-0C8B41BF8818}" presName="compNode" presStyleCnt="0"/>
      <dgm:spPr/>
    </dgm:pt>
    <dgm:pt modelId="{53AD9586-9D20-48EB-9475-739EA61EEA4C}" type="pres">
      <dgm:prSet presAssocID="{1DE20E4C-4A17-410F-A626-0C8B41BF8818}" presName="iconBgRect" presStyleLbl="bgShp" presStyleIdx="2" presStyleCnt="3"/>
      <dgm:spPr/>
    </dgm:pt>
    <dgm:pt modelId="{F22FC58F-984A-4B58-90E5-97F1A54D453E}" type="pres">
      <dgm:prSet presAssocID="{1DE20E4C-4A17-410F-A626-0C8B41BF88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llaro"/>
        </a:ext>
      </dgm:extLst>
    </dgm:pt>
    <dgm:pt modelId="{2561CA30-E57D-4B43-B728-6EAE33A4F2FD}" type="pres">
      <dgm:prSet presAssocID="{1DE20E4C-4A17-410F-A626-0C8B41BF8818}" presName="spaceRect" presStyleCnt="0"/>
      <dgm:spPr/>
    </dgm:pt>
    <dgm:pt modelId="{010C89DE-F878-42A9-9B80-9A843F872EEB}" type="pres">
      <dgm:prSet presAssocID="{1DE20E4C-4A17-410F-A626-0C8B41BF8818}" presName="textRect" presStyleLbl="revTx" presStyleIdx="2" presStyleCnt="3">
        <dgm:presLayoutVars>
          <dgm:chMax val="1"/>
          <dgm:chPref val="1"/>
        </dgm:presLayoutVars>
      </dgm:prSet>
      <dgm:spPr/>
      <dgm:t>
        <a:bodyPr/>
        <a:lstStyle/>
        <a:p>
          <a:endParaRPr lang="it-IT"/>
        </a:p>
      </dgm:t>
    </dgm:pt>
  </dgm:ptLst>
  <dgm:cxnLst>
    <dgm:cxn modelId="{E763BDDB-78C4-40A5-93B9-F8E3810B52EC}" type="presOf" srcId="{1DE20E4C-4A17-410F-A626-0C8B41BF8818}" destId="{010C89DE-F878-42A9-9B80-9A843F872EEB}" srcOrd="0" destOrd="0" presId="urn:microsoft.com/office/officeart/2018/2/layout/IconCircleList"/>
    <dgm:cxn modelId="{B2FD7378-136A-4D72-B207-31F9E1C4582C}" type="presOf" srcId="{392B55EA-A4DA-4255-B7CE-210C1B0B19E2}" destId="{7F3B39D5-260B-4AD6-80A4-A71E11EDFD5D}" srcOrd="0" destOrd="0" presId="urn:microsoft.com/office/officeart/2018/2/layout/IconCircleList"/>
    <dgm:cxn modelId="{EA848E72-170A-42A3-9A85-DF7325D9DBCB}" srcId="{F00CA492-4046-44DC-B6F8-CC6A2E304174}" destId="{239D9580-B31D-479A-8BCA-5858C67DA739}" srcOrd="0" destOrd="0" parTransId="{689862B5-E23D-459B-8696-D5F211966E05}" sibTransId="{572FD33D-2266-4E51-8167-9277D94FB84D}"/>
    <dgm:cxn modelId="{9FFEED42-0058-410B-B0E2-367033E80D4B}" type="presOf" srcId="{572FD33D-2266-4E51-8167-9277D94FB84D}" destId="{17F14E95-0D3A-4F3C-8448-A2378E945BAD}" srcOrd="0" destOrd="0" presId="urn:microsoft.com/office/officeart/2018/2/layout/IconCircleList"/>
    <dgm:cxn modelId="{48BD54D1-48CF-44AF-8150-58353A43734E}" srcId="{F00CA492-4046-44DC-B6F8-CC6A2E304174}" destId="{392B55EA-A4DA-4255-B7CE-210C1B0B19E2}" srcOrd="1" destOrd="0" parTransId="{CAA6869A-7CB0-4D3D-8A90-9474C522A7BC}" sibTransId="{84E10E47-EDF4-4C9B-8F0B-2204344BA446}"/>
    <dgm:cxn modelId="{755579AF-021B-4033-8685-C0287850BAD7}" type="presOf" srcId="{239D9580-B31D-479A-8BCA-5858C67DA739}" destId="{3FD3EB58-B82D-4974-8CE0-B492D8EA491F}" srcOrd="0" destOrd="0" presId="urn:microsoft.com/office/officeart/2018/2/layout/IconCircleList"/>
    <dgm:cxn modelId="{68714B35-662D-4BB6-9C10-8FD64B09D7A5}" type="presOf" srcId="{F00CA492-4046-44DC-B6F8-CC6A2E304174}" destId="{88D35CFB-4312-44DE-AAAB-375DD9CD29F7}" srcOrd="0" destOrd="0" presId="urn:microsoft.com/office/officeart/2018/2/layout/IconCircleList"/>
    <dgm:cxn modelId="{D0687BB5-D1C4-4AEC-A347-95DDD2AF6B77}" type="presOf" srcId="{84E10E47-EDF4-4C9B-8F0B-2204344BA446}" destId="{8ACD5A02-D5CE-4EBE-944C-EC63FFAE21E2}" srcOrd="0" destOrd="0" presId="urn:microsoft.com/office/officeart/2018/2/layout/IconCircleList"/>
    <dgm:cxn modelId="{158CFC7D-DF10-4D0D-884C-96E745FF3A0A}" srcId="{F00CA492-4046-44DC-B6F8-CC6A2E304174}" destId="{1DE20E4C-4A17-410F-A626-0C8B41BF8818}" srcOrd="2" destOrd="0" parTransId="{4590EA39-E6C4-4E3C-B770-6FB4406C65C2}" sibTransId="{BBC64AAA-7BCA-4DA0-ADBB-3AFA701B45C9}"/>
    <dgm:cxn modelId="{FA86F1FE-EC66-42EF-95AE-2256D5AB475A}" type="presParOf" srcId="{88D35CFB-4312-44DE-AAAB-375DD9CD29F7}" destId="{D964B18B-7932-44C5-B935-E3029C5EA3F4}" srcOrd="0" destOrd="0" presId="urn:microsoft.com/office/officeart/2018/2/layout/IconCircleList"/>
    <dgm:cxn modelId="{D82A4788-A678-4414-B2AF-007865D15DA8}" type="presParOf" srcId="{D964B18B-7932-44C5-B935-E3029C5EA3F4}" destId="{2F7CF8A0-F519-4F17-A25E-712C76891031}" srcOrd="0" destOrd="0" presId="urn:microsoft.com/office/officeart/2018/2/layout/IconCircleList"/>
    <dgm:cxn modelId="{8D203742-C3B7-403C-B9FA-BC08645DA44A}" type="presParOf" srcId="{2F7CF8A0-F519-4F17-A25E-712C76891031}" destId="{71B9F611-CF3F-4CC9-8981-40296E9E4745}" srcOrd="0" destOrd="0" presId="urn:microsoft.com/office/officeart/2018/2/layout/IconCircleList"/>
    <dgm:cxn modelId="{1F072E3F-DC30-455D-B2B9-079F78317D23}" type="presParOf" srcId="{2F7CF8A0-F519-4F17-A25E-712C76891031}" destId="{4D53366B-2884-4AB4-B4AB-F79529D8497C}" srcOrd="1" destOrd="0" presId="urn:microsoft.com/office/officeart/2018/2/layout/IconCircleList"/>
    <dgm:cxn modelId="{F401F43D-4DBD-4F94-B390-C92ACDBCAC75}" type="presParOf" srcId="{2F7CF8A0-F519-4F17-A25E-712C76891031}" destId="{D1FBB7B2-C4CF-4F45-A803-F088FEF40792}" srcOrd="2" destOrd="0" presId="urn:microsoft.com/office/officeart/2018/2/layout/IconCircleList"/>
    <dgm:cxn modelId="{4D2E7D41-09AC-44F0-B817-627F480C3FD5}" type="presParOf" srcId="{2F7CF8A0-F519-4F17-A25E-712C76891031}" destId="{3FD3EB58-B82D-4974-8CE0-B492D8EA491F}" srcOrd="3" destOrd="0" presId="urn:microsoft.com/office/officeart/2018/2/layout/IconCircleList"/>
    <dgm:cxn modelId="{9BFA81DA-6C5F-4AB0-96FB-CDB1A6604107}" type="presParOf" srcId="{D964B18B-7932-44C5-B935-E3029C5EA3F4}" destId="{17F14E95-0D3A-4F3C-8448-A2378E945BAD}" srcOrd="1" destOrd="0" presId="urn:microsoft.com/office/officeart/2018/2/layout/IconCircleList"/>
    <dgm:cxn modelId="{13123558-FC23-4217-97BE-E5BC6FDD6BA7}" type="presParOf" srcId="{D964B18B-7932-44C5-B935-E3029C5EA3F4}" destId="{D02C3875-C2CA-4C24-939A-F3CEA79D252B}" srcOrd="2" destOrd="0" presId="urn:microsoft.com/office/officeart/2018/2/layout/IconCircleList"/>
    <dgm:cxn modelId="{677FC265-8237-4EE5-BE49-A11792AC9F7C}" type="presParOf" srcId="{D02C3875-C2CA-4C24-939A-F3CEA79D252B}" destId="{3B15637D-8106-4AE5-95F9-6EFAA088ED84}" srcOrd="0" destOrd="0" presId="urn:microsoft.com/office/officeart/2018/2/layout/IconCircleList"/>
    <dgm:cxn modelId="{7799B625-E624-438E-A42E-B3BF2DD152BE}" type="presParOf" srcId="{D02C3875-C2CA-4C24-939A-F3CEA79D252B}" destId="{52BD4E4F-9341-4DD2-B8ED-18A9D3229710}" srcOrd="1" destOrd="0" presId="urn:microsoft.com/office/officeart/2018/2/layout/IconCircleList"/>
    <dgm:cxn modelId="{A3EBAA46-9AE2-4361-B2DE-8692537E4600}" type="presParOf" srcId="{D02C3875-C2CA-4C24-939A-F3CEA79D252B}" destId="{8645812D-C4C6-47F3-AA7A-ECEA8FD019CF}" srcOrd="2" destOrd="0" presId="urn:microsoft.com/office/officeart/2018/2/layout/IconCircleList"/>
    <dgm:cxn modelId="{BC83D99E-1132-48F9-9B3F-C6CE0BEE8A04}" type="presParOf" srcId="{D02C3875-C2CA-4C24-939A-F3CEA79D252B}" destId="{7F3B39D5-260B-4AD6-80A4-A71E11EDFD5D}" srcOrd="3" destOrd="0" presId="urn:microsoft.com/office/officeart/2018/2/layout/IconCircleList"/>
    <dgm:cxn modelId="{30283572-CA6C-4226-BB79-63125961E702}" type="presParOf" srcId="{D964B18B-7932-44C5-B935-E3029C5EA3F4}" destId="{8ACD5A02-D5CE-4EBE-944C-EC63FFAE21E2}" srcOrd="3" destOrd="0" presId="urn:microsoft.com/office/officeart/2018/2/layout/IconCircleList"/>
    <dgm:cxn modelId="{7196D850-3657-40C7-873B-1855DE00C361}" type="presParOf" srcId="{D964B18B-7932-44C5-B935-E3029C5EA3F4}" destId="{9F65D44D-46AB-4C0C-B702-A3D718D42A56}" srcOrd="4" destOrd="0" presId="urn:microsoft.com/office/officeart/2018/2/layout/IconCircleList"/>
    <dgm:cxn modelId="{803F310B-531B-48E6-A102-A120868CEEF4}" type="presParOf" srcId="{9F65D44D-46AB-4C0C-B702-A3D718D42A56}" destId="{53AD9586-9D20-48EB-9475-739EA61EEA4C}" srcOrd="0" destOrd="0" presId="urn:microsoft.com/office/officeart/2018/2/layout/IconCircleList"/>
    <dgm:cxn modelId="{0BCCAEC7-133D-4D54-8BE3-A41C66552457}" type="presParOf" srcId="{9F65D44D-46AB-4C0C-B702-A3D718D42A56}" destId="{F22FC58F-984A-4B58-90E5-97F1A54D453E}" srcOrd="1" destOrd="0" presId="urn:microsoft.com/office/officeart/2018/2/layout/IconCircleList"/>
    <dgm:cxn modelId="{F2A4D625-E267-436C-A34F-E8388255E60F}" type="presParOf" srcId="{9F65D44D-46AB-4C0C-B702-A3D718D42A56}" destId="{2561CA30-E57D-4B43-B728-6EAE33A4F2FD}" srcOrd="2" destOrd="0" presId="urn:microsoft.com/office/officeart/2018/2/layout/IconCircleList"/>
    <dgm:cxn modelId="{A6835625-6334-4DA1-8753-5CE9B4EEC8A5}" type="presParOf" srcId="{9F65D44D-46AB-4C0C-B702-A3D718D42A56}" destId="{010C89DE-F878-42A9-9B80-9A843F872EEB}"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28B78-F056-4C40-8383-19D6D003D9A2}">
      <dsp:nvSpPr>
        <dsp:cNvPr id="0" name=""/>
        <dsp:cNvSpPr/>
      </dsp:nvSpPr>
      <dsp:spPr>
        <a:xfrm>
          <a:off x="303223" y="2282"/>
          <a:ext cx="1190794" cy="119079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7A721-D196-46DD-9522-3FD06BE9980B}">
      <dsp:nvSpPr>
        <dsp:cNvPr id="0" name=""/>
        <dsp:cNvSpPr/>
      </dsp:nvSpPr>
      <dsp:spPr>
        <a:xfrm>
          <a:off x="553290" y="252348"/>
          <a:ext cx="690660" cy="690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7ECDA-F070-4C32-9ECD-802744885F23}">
      <dsp:nvSpPr>
        <dsp:cNvPr id="0" name=""/>
        <dsp:cNvSpPr/>
      </dsp:nvSpPr>
      <dsp:spPr>
        <a:xfrm>
          <a:off x="1749188" y="2282"/>
          <a:ext cx="2806872" cy="11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it-IT" sz="1200" kern="1200" dirty="0"/>
            <a:t>Il cambiamento climatico e la disuguaglianza sono legati in un circolo vizioso. Le disuguaglianze socioeconomiche iniziali determinano gli effetti negativi sproporzionati dei fenomeni climatici sulle persone svantaggiate. A loro volta, gli impatti di questi fenomeni climatici contribuiscono ad accrescere ulteriormente la disuguaglianza.</a:t>
          </a:r>
          <a:endParaRPr lang="en-US" sz="1200" kern="1200" dirty="0"/>
        </a:p>
      </dsp:txBody>
      <dsp:txXfrm>
        <a:off x="1749188" y="2282"/>
        <a:ext cx="2806872" cy="1190794"/>
      </dsp:txXfrm>
    </dsp:sp>
    <dsp:sp modelId="{67E0C676-9D33-4FA9-BEFA-1194CDF237E1}">
      <dsp:nvSpPr>
        <dsp:cNvPr id="0" name=""/>
        <dsp:cNvSpPr/>
      </dsp:nvSpPr>
      <dsp:spPr>
        <a:xfrm>
          <a:off x="5045136" y="2282"/>
          <a:ext cx="1190794" cy="119079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27AE2-F1D8-432F-A98B-8FDDD5036A6C}">
      <dsp:nvSpPr>
        <dsp:cNvPr id="0" name=""/>
        <dsp:cNvSpPr/>
      </dsp:nvSpPr>
      <dsp:spPr>
        <a:xfrm>
          <a:off x="5295203" y="252348"/>
          <a:ext cx="690660" cy="690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5C66CD-89D0-417A-B236-D681076D43D4}">
      <dsp:nvSpPr>
        <dsp:cNvPr id="0" name=""/>
        <dsp:cNvSpPr/>
      </dsp:nvSpPr>
      <dsp:spPr>
        <a:xfrm>
          <a:off x="6491101" y="2282"/>
          <a:ext cx="2806872" cy="11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it-IT" sz="1200" kern="1200" dirty="0"/>
            <a:t>I fenomeni climatici estremi colpiscono in modo sproporzionato i poveri e i gruppi vulnerabili, in quanto: (a) aumentano la loro esposizione a tali pericoli, (b) accrescono la loro suscettibilità ai danni e (c) riducono la loro capacità di affrontare e riprendersi da tali danni.</a:t>
          </a:r>
          <a:endParaRPr lang="en-US" sz="1200" kern="1200" dirty="0"/>
        </a:p>
      </dsp:txBody>
      <dsp:txXfrm>
        <a:off x="6491101" y="2282"/>
        <a:ext cx="2806872" cy="1190794"/>
      </dsp:txXfrm>
    </dsp:sp>
    <dsp:sp modelId="{DDD9DEA2-C14A-4651-A406-67E11231D69F}">
      <dsp:nvSpPr>
        <dsp:cNvPr id="0" name=""/>
        <dsp:cNvSpPr/>
      </dsp:nvSpPr>
      <dsp:spPr>
        <a:xfrm>
          <a:off x="303223" y="1681806"/>
          <a:ext cx="1190794" cy="119079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EEE44-6CEB-4D61-B192-99B4E9C3D599}">
      <dsp:nvSpPr>
        <dsp:cNvPr id="0" name=""/>
        <dsp:cNvSpPr/>
      </dsp:nvSpPr>
      <dsp:spPr>
        <a:xfrm>
          <a:off x="553290" y="1931873"/>
          <a:ext cx="690660" cy="690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98942B-978C-48DE-A8C7-A950B17E4A00}">
      <dsp:nvSpPr>
        <dsp:cNvPr id="0" name=""/>
        <dsp:cNvSpPr/>
      </dsp:nvSpPr>
      <dsp:spPr>
        <a:xfrm>
          <a:off x="1749188" y="1681806"/>
          <a:ext cx="2806872" cy="11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it-IT" sz="1200" kern="1200" dirty="0"/>
            <a:t>L’esposizione e la vulnerabilità attuali sono state plasmate da fattori economici e politici, norme sociali e caratteristiche individuali che mettono i gruppi vulnerabili in una posizione di svantaggio. A causa della scarsa capacità di affrontare e superare gli shock, questi gruppi subiscono frequentemente perdite sproporzionate in termini di vite umane, capitale umano, beni e reddito.</a:t>
          </a:r>
          <a:endParaRPr lang="en-US" sz="1200" kern="1200" dirty="0"/>
        </a:p>
      </dsp:txBody>
      <dsp:txXfrm>
        <a:off x="1749188" y="1681806"/>
        <a:ext cx="2806872" cy="1190794"/>
      </dsp:txXfrm>
    </dsp:sp>
    <dsp:sp modelId="{B39E634A-CF4D-41F6-9661-CEEFAECC0C81}">
      <dsp:nvSpPr>
        <dsp:cNvPr id="0" name=""/>
        <dsp:cNvSpPr/>
      </dsp:nvSpPr>
      <dsp:spPr>
        <a:xfrm>
          <a:off x="5045136" y="1681806"/>
          <a:ext cx="1190794" cy="119079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85FF14-FAA5-4D2E-9180-B9A5F8F8597C}">
      <dsp:nvSpPr>
        <dsp:cNvPr id="0" name=""/>
        <dsp:cNvSpPr/>
      </dsp:nvSpPr>
      <dsp:spPr>
        <a:xfrm>
          <a:off x="5295203" y="1931873"/>
          <a:ext cx="690660" cy="690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618868-840B-432F-B676-2B30725FB906}">
      <dsp:nvSpPr>
        <dsp:cNvPr id="0" name=""/>
        <dsp:cNvSpPr/>
      </dsp:nvSpPr>
      <dsp:spPr>
        <a:xfrm>
          <a:off x="6491101" y="1681806"/>
          <a:ext cx="2806872" cy="11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533400">
            <a:lnSpc>
              <a:spcPct val="100000"/>
            </a:lnSpc>
            <a:spcBef>
              <a:spcPct val="0"/>
            </a:spcBef>
            <a:spcAft>
              <a:spcPct val="35000"/>
            </a:spcAft>
          </a:pPr>
          <a:r>
            <a:rPr lang="it-IT" sz="1200" kern="1200" dirty="0"/>
            <a:t>Affrontare le cause profonde delle disuguaglianze per favorire l’adattamento e la costruzione della resilienza ai fenomeni climatici richiederà un insieme continuo di politiche di sviluppo, pianificazione e pratiche che portino a un cambiamento trasformativo e a uno sviluppo sostenibile.</a:t>
          </a:r>
          <a:endParaRPr lang="en-US" sz="1200" kern="1200" dirty="0"/>
        </a:p>
      </dsp:txBody>
      <dsp:txXfrm>
        <a:off x="6491101" y="1681806"/>
        <a:ext cx="2806872" cy="1190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37061-C102-FC4B-8A17-5AC04F745058}" type="datetimeFigureOut">
              <a:rPr lang="it-IT" smtClean="0"/>
              <a:t>03/06/2025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2AE4-71E2-A945-806E-4BFC5FD606E2}" type="slidenum">
              <a:rPr lang="it-IT" smtClean="0"/>
              <a:t>‹N›</a:t>
            </a:fld>
            <a:endParaRPr lang="it-IT"/>
          </a:p>
        </p:txBody>
      </p:sp>
    </p:spTree>
    <p:extLst>
      <p:ext uri="{BB962C8B-B14F-4D97-AF65-F5344CB8AC3E}">
        <p14:creationId xmlns:p14="http://schemas.microsoft.com/office/powerpoint/2010/main" val="147565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8E2AE4-71E2-A945-806E-4BFC5FD606E2}" type="slidenum">
              <a:rPr lang="it-IT" smtClean="0"/>
              <a:t>1</a:t>
            </a:fld>
            <a:endParaRPr lang="it-IT"/>
          </a:p>
        </p:txBody>
      </p:sp>
    </p:spTree>
    <p:extLst>
      <p:ext uri="{BB962C8B-B14F-4D97-AF65-F5344CB8AC3E}">
        <p14:creationId xmlns:p14="http://schemas.microsoft.com/office/powerpoint/2010/main" val="159660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8E2AE4-71E2-A945-806E-4BFC5FD606E2}" type="slidenum">
              <a:rPr lang="it-IT" smtClean="0"/>
              <a:t>5</a:t>
            </a:fld>
            <a:endParaRPr lang="it-IT"/>
          </a:p>
        </p:txBody>
      </p:sp>
    </p:spTree>
    <p:extLst>
      <p:ext uri="{BB962C8B-B14F-4D97-AF65-F5344CB8AC3E}">
        <p14:creationId xmlns:p14="http://schemas.microsoft.com/office/powerpoint/2010/main" val="216409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6674E7-1762-CBDA-4FC4-FF17BCB0900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xmlns="" id="{442CB2E3-BE19-075D-52F8-9E6002A5268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xmlns="" id="{62132DCF-3E79-3845-C41D-38042DD7A1C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xmlns="" id="{8CDE9443-89BD-DEA0-5EF8-D7C7AECDD119}"/>
              </a:ext>
            </a:extLst>
          </p:cNvPr>
          <p:cNvSpPr>
            <a:spLocks noGrp="1"/>
          </p:cNvSpPr>
          <p:nvPr>
            <p:ph type="sldNum" sz="quarter" idx="5"/>
          </p:nvPr>
        </p:nvSpPr>
        <p:spPr/>
        <p:txBody>
          <a:bodyPr/>
          <a:lstStyle/>
          <a:p>
            <a:fld id="{B18E2AE4-71E2-A945-806E-4BFC5FD606E2}" type="slidenum">
              <a:rPr lang="it-IT" smtClean="0"/>
              <a:t>8</a:t>
            </a:fld>
            <a:endParaRPr lang="it-IT"/>
          </a:p>
        </p:txBody>
      </p:sp>
    </p:spTree>
    <p:extLst>
      <p:ext uri="{BB962C8B-B14F-4D97-AF65-F5344CB8AC3E}">
        <p14:creationId xmlns:p14="http://schemas.microsoft.com/office/powerpoint/2010/main" val="238927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DAB288-F29F-10E6-878D-E5A86628411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xmlns="" id="{EA0E5C07-2ADD-2765-BE08-60F39889F6C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xmlns="" id="{362DD749-D7EB-1BC5-C1D8-32D8469234C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xmlns="" id="{9A4C62E1-3CD4-10AC-6022-DA8498DAC4F5}"/>
              </a:ext>
            </a:extLst>
          </p:cNvPr>
          <p:cNvSpPr>
            <a:spLocks noGrp="1"/>
          </p:cNvSpPr>
          <p:nvPr>
            <p:ph type="sldNum" sz="quarter" idx="5"/>
          </p:nvPr>
        </p:nvSpPr>
        <p:spPr/>
        <p:txBody>
          <a:bodyPr/>
          <a:lstStyle/>
          <a:p>
            <a:fld id="{B18E2AE4-71E2-A945-806E-4BFC5FD606E2}" type="slidenum">
              <a:rPr lang="it-IT" smtClean="0"/>
              <a:t>9</a:t>
            </a:fld>
            <a:endParaRPr lang="it-IT"/>
          </a:p>
        </p:txBody>
      </p:sp>
    </p:spTree>
    <p:extLst>
      <p:ext uri="{BB962C8B-B14F-4D97-AF65-F5344CB8AC3E}">
        <p14:creationId xmlns:p14="http://schemas.microsoft.com/office/powerpoint/2010/main" val="40368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E1BB77-BFF0-458B-18CF-C84890F4FF3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xmlns="" id="{9D23A4A2-42E5-5689-8190-B2EDC11BF14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xmlns="" id="{F04EA987-869C-7981-5DC6-F2B0523A6C3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xmlns="" id="{A0CD90B4-19BD-C12F-6AA7-F55A4650FC53}"/>
              </a:ext>
            </a:extLst>
          </p:cNvPr>
          <p:cNvSpPr>
            <a:spLocks noGrp="1"/>
          </p:cNvSpPr>
          <p:nvPr>
            <p:ph type="sldNum" sz="quarter" idx="5"/>
          </p:nvPr>
        </p:nvSpPr>
        <p:spPr/>
        <p:txBody>
          <a:bodyPr/>
          <a:lstStyle/>
          <a:p>
            <a:fld id="{B18E2AE4-71E2-A945-806E-4BFC5FD606E2}" type="slidenum">
              <a:rPr lang="it-IT" smtClean="0"/>
              <a:t>10</a:t>
            </a:fld>
            <a:endParaRPr lang="it-IT"/>
          </a:p>
        </p:txBody>
      </p:sp>
    </p:spTree>
    <p:extLst>
      <p:ext uri="{BB962C8B-B14F-4D97-AF65-F5344CB8AC3E}">
        <p14:creationId xmlns:p14="http://schemas.microsoft.com/office/powerpoint/2010/main" val="295622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895501-9868-EF62-9513-A55C3167F2D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xmlns="" id="{17097568-92BE-7CD2-5761-ED3E848BAE5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xmlns="" id="{9B854391-BEB1-821E-9A10-D12A2073704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xmlns="" id="{8601264C-E100-9F46-B7FE-D6840A75D394}"/>
              </a:ext>
            </a:extLst>
          </p:cNvPr>
          <p:cNvSpPr>
            <a:spLocks noGrp="1"/>
          </p:cNvSpPr>
          <p:nvPr>
            <p:ph type="sldNum" sz="quarter" idx="5"/>
          </p:nvPr>
        </p:nvSpPr>
        <p:spPr/>
        <p:txBody>
          <a:bodyPr/>
          <a:lstStyle/>
          <a:p>
            <a:fld id="{B18E2AE4-71E2-A945-806E-4BFC5FD606E2}" type="slidenum">
              <a:rPr lang="it-IT" smtClean="0"/>
              <a:t>11</a:t>
            </a:fld>
            <a:endParaRPr lang="it-IT"/>
          </a:p>
        </p:txBody>
      </p:sp>
    </p:spTree>
    <p:extLst>
      <p:ext uri="{BB962C8B-B14F-4D97-AF65-F5344CB8AC3E}">
        <p14:creationId xmlns:p14="http://schemas.microsoft.com/office/powerpoint/2010/main" val="208924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8E2AE4-71E2-A945-806E-4BFC5FD606E2}" type="slidenum">
              <a:rPr lang="it-IT" smtClean="0"/>
              <a:t>13</a:t>
            </a:fld>
            <a:endParaRPr lang="it-IT"/>
          </a:p>
        </p:txBody>
      </p:sp>
    </p:spTree>
    <p:extLst>
      <p:ext uri="{BB962C8B-B14F-4D97-AF65-F5344CB8AC3E}">
        <p14:creationId xmlns:p14="http://schemas.microsoft.com/office/powerpoint/2010/main" val="1205860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C0722274-0FAA-4649-AA4E-4210F4F32167}"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23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22274-0FAA-4649-AA4E-4210F4F32167}" type="slidenum">
              <a:rPr lang="en-US" smtClean="0"/>
              <a:pPr/>
              <a:t>‹N›</a:t>
            </a:fld>
            <a:endParaRPr lang="en-US" dirty="0"/>
          </a:p>
        </p:txBody>
      </p:sp>
    </p:spTree>
    <p:extLst>
      <p:ext uri="{BB962C8B-B14F-4D97-AF65-F5344CB8AC3E}">
        <p14:creationId xmlns:p14="http://schemas.microsoft.com/office/powerpoint/2010/main" val="400401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46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61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spTree>
    <p:extLst>
      <p:ext uri="{BB962C8B-B14F-4D97-AF65-F5344CB8AC3E}">
        <p14:creationId xmlns:p14="http://schemas.microsoft.com/office/powerpoint/2010/main" val="2958516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13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82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85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spTree>
    <p:extLst>
      <p:ext uri="{BB962C8B-B14F-4D97-AF65-F5344CB8AC3E}">
        <p14:creationId xmlns:p14="http://schemas.microsoft.com/office/powerpoint/2010/main" val="361794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22274-0FAA-4649-AA4E-4210F4F32167}"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0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22274-0FAA-4649-AA4E-4210F4F32167}" type="slidenum">
              <a:rPr lang="en-US" smtClean="0"/>
              <a:pPr/>
              <a:t>‹N›</a:t>
            </a:fld>
            <a:endParaRPr lang="en-US" dirty="0"/>
          </a:p>
        </p:txBody>
      </p:sp>
    </p:spTree>
    <p:extLst>
      <p:ext uri="{BB962C8B-B14F-4D97-AF65-F5344CB8AC3E}">
        <p14:creationId xmlns:p14="http://schemas.microsoft.com/office/powerpoint/2010/main" val="360912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722274-0FAA-4649-AA4E-4210F4F32167}"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25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722274-0FAA-4649-AA4E-4210F4F32167}"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6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722274-0FAA-4649-AA4E-4210F4F32167}" type="slidenum">
              <a:rPr lang="en-US" smtClean="0"/>
              <a:pPr/>
              <a:t>‹N›</a:t>
            </a:fld>
            <a:endParaRPr lang="en-US" dirty="0"/>
          </a:p>
        </p:txBody>
      </p:sp>
    </p:spTree>
    <p:extLst>
      <p:ext uri="{BB962C8B-B14F-4D97-AF65-F5344CB8AC3E}">
        <p14:creationId xmlns:p14="http://schemas.microsoft.com/office/powerpoint/2010/main" val="1832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22274-0FAA-4649-AA4E-4210F4F32167}"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32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CADBD16-5BFB-4D9F-9646-C75D1B53BBB6}" type="datetimeFigureOut">
              <a:rPr lang="en-US" smtClean="0"/>
              <a:pPr/>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22274-0FAA-4649-AA4E-4210F4F32167}" type="slidenum">
              <a:rPr lang="en-US" smtClean="0"/>
              <a:pPr/>
              <a:t>‹N›</a:t>
            </a:fld>
            <a:endParaRPr lang="en-US" dirty="0"/>
          </a:p>
        </p:txBody>
      </p:sp>
    </p:spTree>
    <p:extLst>
      <p:ext uri="{BB962C8B-B14F-4D97-AF65-F5344CB8AC3E}">
        <p14:creationId xmlns:p14="http://schemas.microsoft.com/office/powerpoint/2010/main" val="381790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ADBD16-5BFB-4D9F-9646-C75D1B53BBB6}" type="datetimeFigureOut">
              <a:rPr lang="en-US" smtClean="0"/>
              <a:pPr/>
              <a:t>6/3/2025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722274-0FAA-4649-AA4E-4210F4F32167}" type="slidenum">
              <a:rPr lang="en-US" smtClean="0"/>
              <a:pPr/>
              <a:t>‹N›</a:t>
            </a:fld>
            <a:endParaRPr lang="en-US" dirty="0"/>
          </a:p>
        </p:txBody>
      </p:sp>
    </p:spTree>
    <p:extLst>
      <p:ext uri="{BB962C8B-B14F-4D97-AF65-F5344CB8AC3E}">
        <p14:creationId xmlns:p14="http://schemas.microsoft.com/office/powerpoint/2010/main" val="7185386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8_9E784C68.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C:/Users/claudiacolapietro/Library/Group%2520Containers/UBF8T346G9.ms/WebArchiveCopyPasteTempFiles/com.microsoft.Word/page7image13010927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file:///C:/Users/claudiacolapietro/Library/Group%2520Containers/UBF8T346G9.ms/WebArchiveCopyPasteTempFiles/com.microsoft.Word/page13image2400366512"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6" name="Immagine 5" descr="Immagine che contiene mappa&#10;&#10;Descrizione generata automaticamente">
            <a:extLst>
              <a:ext uri="{FF2B5EF4-FFF2-40B4-BE49-F238E27FC236}">
                <a16:creationId xmlns:a16="http://schemas.microsoft.com/office/drawing/2014/main" xmlns="" id="{961E5281-90F8-3B01-4561-89DE90FE047D}"/>
              </a:ext>
            </a:extLst>
          </p:cNvPr>
          <p:cNvPicPr>
            <a:picLocks noChangeAspect="1"/>
          </p:cNvPicPr>
          <p:nvPr/>
        </p:nvPicPr>
        <p:blipFill rotWithShape="1">
          <a:blip r:embed="rId4"/>
          <a:srcRect l="11578" r="3090" b="1"/>
          <a:stretch/>
        </p:blipFill>
        <p:spPr>
          <a:xfrm>
            <a:off x="20" y="10"/>
            <a:ext cx="12191980" cy="6857990"/>
          </a:xfrm>
          <a:prstGeom prst="rect">
            <a:avLst/>
          </a:prstGeom>
        </p:spPr>
      </p:pic>
      <p:sp>
        <p:nvSpPr>
          <p:cNvPr id="40" name="Rectangle 25">
            <a:extLst>
              <a:ext uri="{FF2B5EF4-FFF2-40B4-BE49-F238E27FC236}">
                <a16:creationId xmlns:a16="http://schemas.microsoft.com/office/drawing/2014/main" xmlns="" id="{C9D262D4-AE8B-4620-949A-609FC366FC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7">
            <a:extLst>
              <a:ext uri="{FF2B5EF4-FFF2-40B4-BE49-F238E27FC236}">
                <a16:creationId xmlns:a16="http://schemas.microsoft.com/office/drawing/2014/main" xmlns="" id="{3605853C-E63A-49E2-84A4-4B7DD77A56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grpSp>
        <p:nvGrpSpPr>
          <p:cNvPr id="42" name="Group 29">
            <a:extLst>
              <a:ext uri="{FF2B5EF4-FFF2-40B4-BE49-F238E27FC236}">
                <a16:creationId xmlns:a16="http://schemas.microsoft.com/office/drawing/2014/main" xmlns="" id="{9500549F-5B68-400C-A605-BDF102BDBB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12231160" cy="659658"/>
            <a:chOff x="-16934" y="3123631"/>
            <a:chExt cx="12231160" cy="659658"/>
          </a:xfrm>
        </p:grpSpPr>
        <p:sp>
          <p:nvSpPr>
            <p:cNvPr id="31" name="Rounded Rectangle 17">
              <a:extLst>
                <a:ext uri="{FF2B5EF4-FFF2-40B4-BE49-F238E27FC236}">
                  <a16:creationId xmlns:a16="http://schemas.microsoft.com/office/drawing/2014/main" xmlns="" id="{CE12C213-76C6-4953-849D-69BD0C0740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31">
              <a:extLst>
                <a:ext uri="{FF2B5EF4-FFF2-40B4-BE49-F238E27FC236}">
                  <a16:creationId xmlns:a16="http://schemas.microsoft.com/office/drawing/2014/main" xmlns="" id="{85D5C439-F0A9-41AB-BF38-FB38EB00B7C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3" name="Rounded Rectangle 20">
              <a:extLst>
                <a:ext uri="{FF2B5EF4-FFF2-40B4-BE49-F238E27FC236}">
                  <a16:creationId xmlns:a16="http://schemas.microsoft.com/office/drawing/2014/main" xmlns="" id="{CE714C63-2EB2-4CE0-8982-994E7A37AA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33">
              <a:extLst>
                <a:ext uri="{FF2B5EF4-FFF2-40B4-BE49-F238E27FC236}">
                  <a16:creationId xmlns:a16="http://schemas.microsoft.com/office/drawing/2014/main" xmlns="" id="{CE568286-7D0B-4E62-BC33-A99A0FD743D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olo 1">
            <a:extLst>
              <a:ext uri="{FF2B5EF4-FFF2-40B4-BE49-F238E27FC236}">
                <a16:creationId xmlns:a16="http://schemas.microsoft.com/office/drawing/2014/main" xmlns="" id="{A1EE183D-ECBE-372A-E24D-5202A1AF89C8}"/>
              </a:ext>
            </a:extLst>
          </p:cNvPr>
          <p:cNvSpPr>
            <a:spLocks noGrp="1"/>
          </p:cNvSpPr>
          <p:nvPr>
            <p:ph type="ctrTitle"/>
          </p:nvPr>
        </p:nvSpPr>
        <p:spPr>
          <a:xfrm>
            <a:off x="2692398" y="1871131"/>
            <a:ext cx="6815669" cy="1515533"/>
          </a:xfrm>
        </p:spPr>
        <p:txBody>
          <a:bodyPr>
            <a:normAutofit/>
          </a:bodyPr>
          <a:lstStyle/>
          <a:p>
            <a:pPr>
              <a:lnSpc>
                <a:spcPct val="90000"/>
              </a:lnSpc>
            </a:pPr>
            <a:r>
              <a:rPr lang="it-IT" sz="3400" b="1" dirty="0">
                <a:latin typeface="+mn-lt"/>
              </a:rPr>
              <a:t>Cambiamento climatico e disuguaglianza: come affrontare questi problemi congiuntamente?</a:t>
            </a:r>
          </a:p>
        </p:txBody>
      </p:sp>
      <p:cxnSp>
        <p:nvCxnSpPr>
          <p:cNvPr id="36" name="Straight Connector 35">
            <a:extLst>
              <a:ext uri="{FF2B5EF4-FFF2-40B4-BE49-F238E27FC236}">
                <a16:creationId xmlns:a16="http://schemas.microsoft.com/office/drawing/2014/main" xmlns="" id="{1E22DAF0-5C05-4D01-A6C7-2832665773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xmlns="" id="{E77C246F-6602-26ED-27C6-1B11A4C6056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xmlns="" id="{0039727A-9A30-D929-790A-BE630FE785B5}"/>
              </a:ext>
            </a:extLst>
          </p:cNvPr>
          <p:cNvSpPr>
            <a:spLocks noGrp="1"/>
          </p:cNvSpPr>
          <p:nvPr>
            <p:ph type="title"/>
          </p:nvPr>
        </p:nvSpPr>
        <p:spPr>
          <a:xfrm>
            <a:off x="1295402" y="982132"/>
            <a:ext cx="9601196" cy="1303867"/>
          </a:xfrm>
        </p:spPr>
        <p:txBody>
          <a:bodyPr>
            <a:normAutofit/>
          </a:bodyPr>
          <a:lstStyle/>
          <a:p>
            <a:pPr>
              <a:lnSpc>
                <a:spcPct val="90000"/>
              </a:lnSpc>
            </a:pPr>
            <a:r>
              <a:rPr lang="it-IT" sz="3600" b="1" dirty="0">
                <a:solidFill>
                  <a:srgbClr val="262626"/>
                </a:solidFill>
                <a:latin typeface="Calibri" panose="020F0502020204030204" pitchFamily="34" charset="0"/>
                <a:ea typeface="Calibri" panose="020F0502020204030204" pitchFamily="34" charset="0"/>
                <a:cs typeface="Calibri" panose="020F0502020204030204" pitchFamily="34" charset="0"/>
              </a:rPr>
              <a:t>Proposte</a:t>
            </a:r>
            <a:r>
              <a:rPr lang="it-IT" sz="4100" b="1" dirty="0">
                <a:solidFill>
                  <a:srgbClr val="262626"/>
                </a:solidFill>
                <a:latin typeface="+mn-lt"/>
              </a:rPr>
              <a:t/>
            </a:r>
            <a:br>
              <a:rPr lang="it-IT" sz="4100" b="1" dirty="0">
                <a:solidFill>
                  <a:srgbClr val="262626"/>
                </a:solidFill>
                <a:latin typeface="+mn-lt"/>
              </a:rPr>
            </a:br>
            <a:endParaRPr lang="it-IT" sz="4100" b="1" dirty="0">
              <a:solidFill>
                <a:srgbClr val="262626"/>
              </a:solidFill>
              <a:latin typeface="+mn-lt"/>
            </a:endParaRPr>
          </a:p>
        </p:txBody>
      </p:sp>
      <p:graphicFrame>
        <p:nvGraphicFramePr>
          <p:cNvPr id="5" name="Segnaposto contenuto 2">
            <a:extLst>
              <a:ext uri="{FF2B5EF4-FFF2-40B4-BE49-F238E27FC236}">
                <a16:creationId xmlns:a16="http://schemas.microsoft.com/office/drawing/2014/main" xmlns="" id="{8803E129-C9DF-3429-E5A1-344F7AE4EB08}"/>
              </a:ext>
            </a:extLst>
          </p:cNvPr>
          <p:cNvGraphicFramePr>
            <a:graphicFrameLocks noGrp="1"/>
          </p:cNvGraphicFramePr>
          <p:nvPr>
            <p:ph idx="1"/>
            <p:extLst>
              <p:ext uri="{D42A27DB-BD31-4B8C-83A1-F6EECF244321}">
                <p14:modId xmlns:p14="http://schemas.microsoft.com/office/powerpoint/2010/main" val="3874298519"/>
              </p:ext>
            </p:extLst>
          </p:nvPr>
        </p:nvGraphicFramePr>
        <p:xfrm>
          <a:off x="1295401" y="2772384"/>
          <a:ext cx="9601196"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951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xmlns="" id="{F2DDAA3D-CE9C-364B-588A-5A9CFCF18EDC}"/>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B2ABF641-B59E-4DCE-936C-45E2593206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B3B07250-CCED-4350-BC55-46F640C20E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xmlns="" id="{F703DAFF-BCF0-4438-ABC0-9CACD268660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xmlns="" id="{0BD60FB0-8F44-4034-8D31-74618FF51E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23" name="Picture 22">
              <a:extLst>
                <a:ext uri="{FF2B5EF4-FFF2-40B4-BE49-F238E27FC236}">
                  <a16:creationId xmlns:a16="http://schemas.microsoft.com/office/drawing/2014/main" xmlns="" id="{D1CA9E5D-B5F0-487E-B029-3B4DFB743A7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xmlns="" id="{4E32A033-3230-47BE-ABC1-C3C540F878C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olo 1">
            <a:extLst>
              <a:ext uri="{FF2B5EF4-FFF2-40B4-BE49-F238E27FC236}">
                <a16:creationId xmlns:a16="http://schemas.microsoft.com/office/drawing/2014/main" xmlns="" id="{4085F5C0-022E-8A89-894B-47F6A5942C8F}"/>
              </a:ext>
            </a:extLst>
          </p:cNvPr>
          <p:cNvSpPr>
            <a:spLocks noGrp="1"/>
          </p:cNvSpPr>
          <p:nvPr>
            <p:ph type="title"/>
          </p:nvPr>
        </p:nvSpPr>
        <p:spPr>
          <a:xfrm>
            <a:off x="1256858" y="982132"/>
            <a:ext cx="4842190" cy="1350363"/>
          </a:xfrm>
        </p:spPr>
        <p:txBody>
          <a:bodyPr anchor="b">
            <a:normAutofit/>
          </a:bodyPr>
          <a:lstStyle/>
          <a:p>
            <a:pPr>
              <a:lnSpc>
                <a:spcPct val="90000"/>
              </a:lnSpc>
            </a:pPr>
            <a:r>
              <a:rPr lang="it-IT" b="1">
                <a:latin typeface="+mn-lt"/>
              </a:rPr>
              <a:t/>
            </a:r>
            <a:br>
              <a:rPr lang="it-IT" b="1">
                <a:latin typeface="+mn-lt"/>
              </a:rPr>
            </a:br>
            <a:endParaRPr lang="it-IT" b="1">
              <a:latin typeface="+mn-lt"/>
            </a:endParaRPr>
          </a:p>
        </p:txBody>
      </p:sp>
      <p:cxnSp>
        <p:nvCxnSpPr>
          <p:cNvPr id="26" name="Straight Connector 25">
            <a:extLst>
              <a:ext uri="{FF2B5EF4-FFF2-40B4-BE49-F238E27FC236}">
                <a16:creationId xmlns:a16="http://schemas.microsoft.com/office/drawing/2014/main" xmlns="" id="{E78C0DC0-3AE7-4C10-96E0-02E4FB0FF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46233" y="2504621"/>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Immagine 4" descr="Immagine che contiene testo, Carattere, Elementi grafici, logo&#10;&#10;Il contenuto generato dall'IA potrebbe non essere corretto.">
            <a:extLst>
              <a:ext uri="{FF2B5EF4-FFF2-40B4-BE49-F238E27FC236}">
                <a16:creationId xmlns:a16="http://schemas.microsoft.com/office/drawing/2014/main" xmlns="" id="{D5C198D7-27ED-818B-C52A-2E3D045A9BC0}"/>
              </a:ext>
            </a:extLst>
          </p:cNvPr>
          <p:cNvPicPr>
            <a:picLocks noChangeAspect="1"/>
          </p:cNvPicPr>
          <p:nvPr/>
        </p:nvPicPr>
        <p:blipFill>
          <a:blip r:embed="rId6"/>
          <a:srcRect r="13482" b="-1"/>
          <a:stretch/>
        </p:blipFill>
        <p:spPr>
          <a:xfrm>
            <a:off x="1256856" y="2837793"/>
            <a:ext cx="2489294" cy="2877237"/>
          </a:xfrm>
          <a:prstGeom prst="rect">
            <a:avLst/>
          </a:prstGeom>
        </p:spPr>
      </p:pic>
      <p:pic>
        <p:nvPicPr>
          <p:cNvPr id="13" name="Immagine 12" descr="Immagine che contiene testo, schermata, Carattere, logo&#10;&#10;Il contenuto generato dall'IA potrebbe non essere corretto.">
            <a:extLst>
              <a:ext uri="{FF2B5EF4-FFF2-40B4-BE49-F238E27FC236}">
                <a16:creationId xmlns:a16="http://schemas.microsoft.com/office/drawing/2014/main" xmlns="" id="{ABCCDFC6-C6FB-8820-C79E-BBDD6B657DD1}"/>
              </a:ext>
            </a:extLst>
          </p:cNvPr>
          <p:cNvPicPr>
            <a:picLocks noChangeAspect="1"/>
          </p:cNvPicPr>
          <p:nvPr/>
        </p:nvPicPr>
        <p:blipFill>
          <a:blip r:embed="rId7"/>
          <a:srcRect t="5271" r="-4" b="6459"/>
          <a:stretch/>
        </p:blipFill>
        <p:spPr>
          <a:xfrm>
            <a:off x="3825012" y="2837793"/>
            <a:ext cx="2405307" cy="1374675"/>
          </a:xfrm>
          <a:prstGeom prst="rect">
            <a:avLst/>
          </a:prstGeom>
        </p:spPr>
      </p:pic>
      <p:pic>
        <p:nvPicPr>
          <p:cNvPr id="7" name="Immagine 6" descr="Immagine che contiene testo, logo, Carattere, schermata&#10;&#10;Il contenuto generato dall'IA potrebbe non essere corretto.">
            <a:extLst>
              <a:ext uri="{FF2B5EF4-FFF2-40B4-BE49-F238E27FC236}">
                <a16:creationId xmlns:a16="http://schemas.microsoft.com/office/drawing/2014/main" xmlns="" id="{4438E249-88C4-88D0-29FA-9FF93BB5BDA7}"/>
              </a:ext>
            </a:extLst>
          </p:cNvPr>
          <p:cNvPicPr>
            <a:picLocks noChangeAspect="1"/>
          </p:cNvPicPr>
          <p:nvPr/>
        </p:nvPicPr>
        <p:blipFill>
          <a:blip r:embed="rId8"/>
          <a:srcRect l="13540" r="13994" b="4"/>
          <a:stretch/>
        </p:blipFill>
        <p:spPr>
          <a:xfrm>
            <a:off x="3825012" y="4292566"/>
            <a:ext cx="2405307" cy="1422465"/>
          </a:xfrm>
          <a:prstGeom prst="rect">
            <a:avLst/>
          </a:prstGeom>
        </p:spPr>
      </p:pic>
      <p:sp>
        <p:nvSpPr>
          <p:cNvPr id="3" name="Segnaposto contenuto 2">
            <a:extLst>
              <a:ext uri="{FF2B5EF4-FFF2-40B4-BE49-F238E27FC236}">
                <a16:creationId xmlns:a16="http://schemas.microsoft.com/office/drawing/2014/main" xmlns="" id="{2FCD420F-D8D1-3A3D-D78F-404655F5FF65}"/>
              </a:ext>
            </a:extLst>
          </p:cNvPr>
          <p:cNvSpPr>
            <a:spLocks noGrp="1"/>
          </p:cNvSpPr>
          <p:nvPr>
            <p:ph idx="1"/>
          </p:nvPr>
        </p:nvSpPr>
        <p:spPr>
          <a:xfrm>
            <a:off x="6604033" y="1158023"/>
            <a:ext cx="4528947" cy="4696335"/>
          </a:xfrm>
        </p:spPr>
        <p:txBody>
          <a:bodyPr anchor="ctr">
            <a:normAutofit/>
          </a:bodyPr>
          <a:lstStyle/>
          <a:p>
            <a:pPr marL="0" indent="0">
              <a:lnSpc>
                <a:spcPct val="90000"/>
              </a:lnSpc>
              <a:buNone/>
            </a:pPr>
            <a:r>
              <a:rPr lang="it-IT" sz="1700" dirty="0">
                <a:effectLst/>
                <a:latin typeface="Calibri" panose="020F0502020204030204" pitchFamily="34" charset="0"/>
                <a:ea typeface="Calibri" panose="020F0502020204030204" pitchFamily="34" charset="0"/>
                <a:cs typeface="Times New Roman" panose="02020603050405020304" pitchFamily="18" charset="0"/>
              </a:rPr>
              <a:t>Sarebbe utile integrare il sistema esistente di istituzioni con  aggiunte che permetteranno: </a:t>
            </a:r>
          </a:p>
          <a:p>
            <a:pPr marL="0" indent="0">
              <a:lnSpc>
                <a:spcPct val="90000"/>
              </a:lnSpc>
              <a:buNone/>
            </a:pPr>
            <a:r>
              <a:rPr lang="it-IT" sz="1700" dirty="0">
                <a:effectLst/>
                <a:latin typeface="Calibri" panose="020F0502020204030204" pitchFamily="34" charset="0"/>
                <a:ea typeface="Calibri" panose="020F0502020204030204" pitchFamily="34" charset="0"/>
                <a:cs typeface="Times New Roman" panose="02020603050405020304" pitchFamily="18" charset="0"/>
              </a:rPr>
              <a:t>• coordinamento del lavoro sul raggiungimento di due SDG -  azione per il clima (obiettivo 13) e riduzione delle  disuguaglianze (obiettivo 10) - al fine di prevenire conflitti tra  loro e rafforzare l'interazione delle istituzioni che affrontano la  disuguaglianza e i cambiamenti climatici. </a:t>
            </a:r>
          </a:p>
          <a:p>
            <a:pPr marL="0" indent="0">
              <a:lnSpc>
                <a:spcPct val="90000"/>
              </a:lnSpc>
              <a:buNone/>
            </a:pPr>
            <a:r>
              <a:rPr lang="it-IT" sz="1700" dirty="0">
                <a:effectLst/>
                <a:latin typeface="Calibri" panose="020F0502020204030204" pitchFamily="34" charset="0"/>
                <a:ea typeface="Calibri" panose="020F0502020204030204" pitchFamily="34" charset="0"/>
                <a:cs typeface="Times New Roman" panose="02020603050405020304" pitchFamily="18" charset="0"/>
              </a:rPr>
              <a:t>• creazione di un sistema di incentivi per le famiglie benestanti e  quelle con redditi crescenti che incoraggerà queste ultime a  ristrutturare i propri consumi in conformità alle esigenze di  riduzione delle emissioni.  </a:t>
            </a:r>
          </a:p>
          <a:p>
            <a:pPr marL="0" indent="0">
              <a:lnSpc>
                <a:spcPct val="90000"/>
              </a:lnSpc>
              <a:buNone/>
            </a:pPr>
            <a:r>
              <a:rPr lang="it-IT" sz="1700" dirty="0">
                <a:effectLst/>
                <a:latin typeface="Calibri" panose="020F0502020204030204" pitchFamily="34" charset="0"/>
                <a:ea typeface="Calibri" panose="020F0502020204030204" pitchFamily="34" charset="0"/>
                <a:cs typeface="Times New Roman" panose="02020603050405020304" pitchFamily="18" charset="0"/>
              </a:rPr>
              <a:t>• l'accesso a tecnologie e modelli di comportamento dei  consumatori relativamente meno intensivi in termini di  emissioni di carbonio per le famiglie alle soglie della transizione  verso una società del consumo.</a:t>
            </a:r>
          </a:p>
        </p:txBody>
      </p:sp>
    </p:spTree>
    <p:extLst>
      <p:ext uri="{BB962C8B-B14F-4D97-AF65-F5344CB8AC3E}">
        <p14:creationId xmlns:p14="http://schemas.microsoft.com/office/powerpoint/2010/main" val="165279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xmlns="" id="{C52EF6BD-0D5F-54E7-388B-3B89534F336F}"/>
              </a:ext>
            </a:extLst>
          </p:cNvPr>
          <p:cNvSpPr>
            <a:spLocks noGrp="1"/>
          </p:cNvSpPr>
          <p:nvPr>
            <p:ph type="title"/>
          </p:nvPr>
        </p:nvSpPr>
        <p:spPr>
          <a:xfrm>
            <a:off x="952108" y="954756"/>
            <a:ext cx="2730414" cy="4946003"/>
          </a:xfrm>
        </p:spPr>
        <p:txBody>
          <a:bodyPr>
            <a:normAutofit/>
          </a:bodyPr>
          <a:lstStyle/>
          <a:p>
            <a:pPr>
              <a:lnSpc>
                <a:spcPct val="90000"/>
              </a:lnSpc>
            </a:pPr>
            <a:r>
              <a:rPr lang="it-IT" sz="4000" b="1" dirty="0">
                <a:solidFill>
                  <a:srgbClr val="FFFFFF"/>
                </a:solidFill>
                <a:latin typeface="Calibri" panose="020F0502020204030204" pitchFamily="34" charset="0"/>
                <a:ea typeface="Calibri" panose="020F0502020204030204" pitchFamily="34" charset="0"/>
                <a:cs typeface="Calibri" panose="020F0502020204030204" pitchFamily="34" charset="0"/>
              </a:rPr>
              <a:t>Clima e Disparità di Genere: Due Facce della Stessa Emergenza Globale</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xmlns="" id="{0AD77DFB-F5BB-D92B-74CC-0E7FF7550A0E}"/>
              </a:ext>
            </a:extLst>
          </p:cNvPr>
          <p:cNvSpPr>
            <a:spLocks noGrp="1"/>
          </p:cNvSpPr>
          <p:nvPr>
            <p:ph idx="1"/>
          </p:nvPr>
        </p:nvSpPr>
        <p:spPr>
          <a:xfrm>
            <a:off x="5140934" y="137652"/>
            <a:ext cx="5953630" cy="6430296"/>
          </a:xfrm>
        </p:spPr>
        <p:txBody>
          <a:bodyPr anchor="ctr">
            <a:normAutofit lnSpcReduction="10000"/>
          </a:bodyPr>
          <a:lstStyle/>
          <a:p>
            <a:pPr marL="0" indent="0">
              <a:lnSpc>
                <a:spcPct val="90000"/>
              </a:lnSpc>
              <a:buNone/>
            </a:pPr>
            <a:r>
              <a:rPr lang="it-IT" sz="1600" dirty="0">
                <a:latin typeface="Calibri" panose="020F0502020204030204" pitchFamily="34" charset="0"/>
                <a:ea typeface="Calibri" panose="020F0502020204030204" pitchFamily="34" charset="0"/>
                <a:cs typeface="Calibri" panose="020F0502020204030204" pitchFamily="34" charset="0"/>
              </a:rPr>
              <a:t>📌 L'intersezione tra crisi climatica e disuguaglianza di genere</a:t>
            </a:r>
          </a:p>
          <a:p>
            <a:pPr>
              <a:lnSpc>
                <a:spcPct val="90000"/>
              </a:lnSpc>
            </a:pPr>
            <a:r>
              <a:rPr lang="it-IT" sz="1600" dirty="0">
                <a:latin typeface="Calibri" panose="020F0502020204030204" pitchFamily="34" charset="0"/>
                <a:ea typeface="Calibri" panose="020F0502020204030204" pitchFamily="34" charset="0"/>
                <a:cs typeface="Calibri" panose="020F0502020204030204" pitchFamily="34" charset="0"/>
              </a:rPr>
              <a:t>La parità di genere è fondamentale per un futuro sostenibile (Obiettivo 5 Agenda 2030).Il cambiamento climatico aggrava le disuguaglianze, soprattutto nei confronti delle donne.</a:t>
            </a:r>
          </a:p>
          <a:p>
            <a:pPr marL="0" indent="0">
              <a:lnSpc>
                <a:spcPct val="90000"/>
              </a:lnSpc>
              <a:buNone/>
            </a:pPr>
            <a:endParaRPr lang="it-IT"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it-IT" sz="1600" dirty="0">
                <a:latin typeface="Calibri" panose="020F0502020204030204" pitchFamily="34" charset="0"/>
                <a:ea typeface="Calibri" panose="020F0502020204030204" pitchFamily="34" charset="0"/>
                <a:cs typeface="Calibri" panose="020F0502020204030204" pitchFamily="34" charset="0"/>
              </a:rPr>
              <a:t>🚨 Impatti concreti della crisi climatica sulle </a:t>
            </a:r>
            <a:r>
              <a:rPr lang="it-IT" sz="1600" dirty="0" err="1">
                <a:latin typeface="Calibri" panose="020F0502020204030204" pitchFamily="34" charset="0"/>
                <a:ea typeface="Calibri" panose="020F0502020204030204" pitchFamily="34" charset="0"/>
                <a:cs typeface="Calibri" panose="020F0502020204030204" pitchFamily="34" charset="0"/>
              </a:rPr>
              <a:t>donneLe</a:t>
            </a:r>
            <a:r>
              <a:rPr lang="it-IT" sz="1600" dirty="0">
                <a:latin typeface="Calibri" panose="020F0502020204030204" pitchFamily="34" charset="0"/>
                <a:ea typeface="Calibri" panose="020F0502020204030204" pitchFamily="34" charset="0"/>
                <a:cs typeface="Calibri" panose="020F0502020204030204" pitchFamily="34" charset="0"/>
              </a:rPr>
              <a:t> donne rappresentano l'80% degli sfollati per eventi climatici estremi.</a:t>
            </a:r>
          </a:p>
          <a:p>
            <a:pPr>
              <a:lnSpc>
                <a:spcPct val="90000"/>
              </a:lnSpc>
            </a:pPr>
            <a:r>
              <a:rPr lang="it-IT" sz="1600" dirty="0">
                <a:latin typeface="Calibri" panose="020F0502020204030204" pitchFamily="34" charset="0"/>
                <a:ea typeface="Calibri" panose="020F0502020204030204" pitchFamily="34" charset="0"/>
                <a:cs typeface="Calibri" panose="020F0502020204030204" pitchFamily="34" charset="0"/>
              </a:rPr>
              <a:t>Sono spesso responsabili della raccolta di acqua e cibo, soprattutto nelle aree rurali.</a:t>
            </a:r>
          </a:p>
          <a:p>
            <a:pPr marL="0" indent="0">
              <a:lnSpc>
                <a:spcPct val="90000"/>
              </a:lnSpc>
              <a:buNone/>
            </a:pPr>
            <a:endParaRPr lang="it-IT"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it-IT" sz="1600" dirty="0">
                <a:latin typeface="Calibri" panose="020F0502020204030204" pitchFamily="34" charset="0"/>
                <a:ea typeface="Calibri" panose="020F0502020204030204" pitchFamily="34" charset="0"/>
                <a:cs typeface="Calibri" panose="020F0502020204030204" pitchFamily="34" charset="0"/>
              </a:rPr>
              <a:t>⚖️ Disuguaglianza nell’accesso alle </a:t>
            </a:r>
            <a:r>
              <a:rPr lang="it-IT" sz="1600" dirty="0" err="1">
                <a:latin typeface="Calibri" panose="020F0502020204030204" pitchFamily="34" charset="0"/>
                <a:ea typeface="Calibri" panose="020F0502020204030204" pitchFamily="34" charset="0"/>
                <a:cs typeface="Calibri" panose="020F0502020204030204" pitchFamily="34" charset="0"/>
              </a:rPr>
              <a:t>risorseLe</a:t>
            </a:r>
            <a:r>
              <a:rPr lang="it-IT" sz="1600" dirty="0">
                <a:latin typeface="Calibri" panose="020F0502020204030204" pitchFamily="34" charset="0"/>
                <a:ea typeface="Calibri" panose="020F0502020204030204" pitchFamily="34" charset="0"/>
                <a:cs typeface="Calibri" panose="020F0502020204030204" pitchFamily="34" charset="0"/>
              </a:rPr>
              <a:t> donne sono la maggioranza dei piccoli agricoltori, ma possiedono meno del 10% delle terre.</a:t>
            </a:r>
          </a:p>
          <a:p>
            <a:pPr>
              <a:lnSpc>
                <a:spcPct val="90000"/>
              </a:lnSpc>
            </a:pPr>
            <a:r>
              <a:rPr lang="it-IT" sz="1600" dirty="0">
                <a:latin typeface="Calibri" panose="020F0502020204030204" pitchFamily="34" charset="0"/>
                <a:ea typeface="Calibri" panose="020F0502020204030204" pitchFamily="34" charset="0"/>
                <a:cs typeface="Calibri" panose="020F0502020204030204" pitchFamily="34" charset="0"/>
              </a:rPr>
              <a:t>Scarso accesso a fondi, formazione e opportunità.</a:t>
            </a:r>
          </a:p>
          <a:p>
            <a:pPr marL="0" indent="0">
              <a:lnSpc>
                <a:spcPct val="90000"/>
              </a:lnSpc>
              <a:buNone/>
            </a:pPr>
            <a:endParaRPr lang="it-IT"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it-IT" sz="1600" dirty="0">
                <a:latin typeface="Calibri" panose="020F0502020204030204" pitchFamily="34" charset="0"/>
                <a:ea typeface="Calibri" panose="020F0502020204030204" pitchFamily="34" charset="0"/>
                <a:cs typeface="Calibri" panose="020F0502020204030204" pitchFamily="34" charset="0"/>
              </a:rPr>
              <a:t>🔄 La crisi climatica come “moltiplicatore di minacce”</a:t>
            </a:r>
          </a:p>
          <a:p>
            <a:pPr>
              <a:lnSpc>
                <a:spcPct val="90000"/>
              </a:lnSpc>
            </a:pPr>
            <a:r>
              <a:rPr lang="it-IT" sz="1600" dirty="0">
                <a:latin typeface="Calibri" panose="020F0502020204030204" pitchFamily="34" charset="0"/>
                <a:ea typeface="Calibri" panose="020F0502020204030204" pitchFamily="34" charset="0"/>
                <a:cs typeface="Calibri" panose="020F0502020204030204" pitchFamily="34" charset="0"/>
              </a:rPr>
              <a:t>Aumento di violenze domestiche, abusi e traffico di esseri umani nei contesti di crisi.</a:t>
            </a:r>
          </a:p>
          <a:p>
            <a:pPr marL="0" indent="0">
              <a:lnSpc>
                <a:spcPct val="90000"/>
              </a:lnSpc>
              <a:buNone/>
            </a:pPr>
            <a:endParaRPr lang="it-IT"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it-IT" sz="1600" dirty="0">
                <a:latin typeface="Calibri" panose="020F0502020204030204" pitchFamily="34" charset="0"/>
                <a:ea typeface="Calibri" panose="020F0502020204030204" pitchFamily="34" charset="0"/>
                <a:cs typeface="Calibri" panose="020F0502020204030204" pitchFamily="34" charset="0"/>
              </a:rPr>
              <a:t>✅ Per un futuro equo</a:t>
            </a:r>
          </a:p>
          <a:p>
            <a:pPr>
              <a:lnSpc>
                <a:spcPct val="90000"/>
              </a:lnSpc>
            </a:pPr>
            <a:r>
              <a:rPr lang="it-IT" sz="1600" dirty="0">
                <a:latin typeface="Calibri" panose="020F0502020204030204" pitchFamily="34" charset="0"/>
                <a:ea typeface="Calibri" panose="020F0502020204030204" pitchFamily="34" charset="0"/>
                <a:cs typeface="Calibri" panose="020F0502020204030204" pitchFamily="34" charset="0"/>
              </a:rPr>
              <a:t>Garantire alle donne pari accesso alle risorse e coinvolgimento nella gestione della crisi climatica.</a:t>
            </a:r>
          </a:p>
        </p:txBody>
      </p:sp>
    </p:spTree>
    <p:extLst>
      <p:ext uri="{BB962C8B-B14F-4D97-AF65-F5344CB8AC3E}">
        <p14:creationId xmlns:p14="http://schemas.microsoft.com/office/powerpoint/2010/main" val="2797772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xmlns="" id="{454D3D6E-218A-4CB0-88DD-76ACBE70E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xmlns="" id="{09442AD7-0DBC-4C88-9E2F-1054F6D3E1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xmlns="" id="{9021239E-7E20-4C71-9D40-45E2AFF98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xmlns="" id="{08EA618D-6AF6-699E-1C41-D3092F314710}"/>
              </a:ext>
            </a:extLst>
          </p:cNvPr>
          <p:cNvSpPr>
            <a:spLocks noGrp="1"/>
          </p:cNvSpPr>
          <p:nvPr>
            <p:ph type="title"/>
          </p:nvPr>
        </p:nvSpPr>
        <p:spPr>
          <a:xfrm>
            <a:off x="1295402" y="591301"/>
            <a:ext cx="9601196" cy="1303867"/>
          </a:xfrm>
        </p:spPr>
        <p:txBody>
          <a:bodyPr>
            <a:normAutofit/>
          </a:bodyPr>
          <a:lstStyle/>
          <a:p>
            <a:pPr>
              <a:lnSpc>
                <a:spcPct val="90000"/>
              </a:lnSpc>
            </a:pPr>
            <a:r>
              <a:rPr lang="it-IT" sz="2800" b="1" dirty="0">
                <a:latin typeface="Calibri" panose="020F0502020204030204" pitchFamily="34" charset="0"/>
                <a:ea typeface="Calibri" panose="020F0502020204030204" pitchFamily="34" charset="0"/>
                <a:cs typeface="Calibri" panose="020F0502020204030204" pitchFamily="34" charset="0"/>
              </a:rPr>
              <a:t>Bibliografia</a:t>
            </a:r>
            <a:r>
              <a:rPr lang="it-IT" sz="2800" dirty="0"/>
              <a:t/>
            </a:r>
            <a:br>
              <a:rPr lang="it-IT" sz="2800" dirty="0"/>
            </a:br>
            <a:r>
              <a:rPr lang="it-IT" sz="2800" dirty="0"/>
              <a:t> </a:t>
            </a:r>
            <a:br>
              <a:rPr lang="it-IT" sz="2800" dirty="0"/>
            </a:br>
            <a:endParaRPr lang="it-IT" sz="2800" dirty="0"/>
          </a:p>
        </p:txBody>
      </p:sp>
      <p:cxnSp>
        <p:nvCxnSpPr>
          <p:cNvPr id="26" name="Straight Connector 20">
            <a:extLst>
              <a:ext uri="{FF2B5EF4-FFF2-40B4-BE49-F238E27FC236}">
                <a16:creationId xmlns:a16="http://schemas.microsoft.com/office/drawing/2014/main" xmlns="" id="{201BC007-0A49-4C1F-9F1E-4B6F4F84C8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egnaposto contenuto 2">
            <a:extLst>
              <a:ext uri="{FF2B5EF4-FFF2-40B4-BE49-F238E27FC236}">
                <a16:creationId xmlns:a16="http://schemas.microsoft.com/office/drawing/2014/main" xmlns="" id="{DFD6FE9F-FF70-7C2F-33F4-447AA7D5FFF8}"/>
              </a:ext>
            </a:extLst>
          </p:cNvPr>
          <p:cNvSpPr>
            <a:spLocks noGrp="1"/>
          </p:cNvSpPr>
          <p:nvPr>
            <p:ph idx="1"/>
          </p:nvPr>
        </p:nvSpPr>
        <p:spPr>
          <a:xfrm>
            <a:off x="741362" y="1160206"/>
            <a:ext cx="10972800" cy="5246193"/>
          </a:xfrm>
        </p:spPr>
        <p:txBody>
          <a:bodyPr>
            <a:normAutofit fontScale="92500" lnSpcReduction="10000"/>
          </a:bodyPr>
          <a:lstStyle/>
          <a:p>
            <a:pPr>
              <a:lnSpc>
                <a:spcPct val="90000"/>
              </a:lnSpc>
            </a:pP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Egeru</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Anthony,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Eseza</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Kateregga, Gilber Jackson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Mwanjalolo</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Majaliwa (2014)</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1200" i="1" dirty="0" err="1">
                <a:effectLst/>
                <a:latin typeface="Calibri" panose="020F0502020204030204" pitchFamily="34" charset="0"/>
                <a:ea typeface="Times New Roman" panose="02020603050405020304" pitchFamily="18" charset="0"/>
              </a:rPr>
              <a:t>Hallegatte</a:t>
            </a:r>
            <a:r>
              <a:rPr lang="en-US" sz="1200" i="1" dirty="0">
                <a:effectLst/>
                <a:latin typeface="Calibri" panose="020F0502020204030204" pitchFamily="34" charset="0"/>
                <a:ea typeface="Times New Roman" panose="02020603050405020304" pitchFamily="18" charset="0"/>
              </a:rPr>
              <a:t>, Stephane and others (2014). Climate Change and Poverty: An Analytical Framework. World Bank Policy Research Working Paper 7126. Washington, D.C.: World Bank.  </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err="1">
                <a:effectLst/>
                <a:latin typeface="Calibri" panose="020F0502020204030204" pitchFamily="34" charset="0"/>
                <a:ea typeface="Times New Roman" panose="02020603050405020304" pitchFamily="18" charset="0"/>
              </a:rPr>
              <a:t>Hallegatte</a:t>
            </a:r>
            <a:r>
              <a:rPr lang="en-US" sz="1200" i="1" dirty="0">
                <a:effectLst/>
                <a:latin typeface="Calibri" panose="020F0502020204030204" pitchFamily="34" charset="0"/>
                <a:ea typeface="Times New Roman" panose="02020603050405020304" pitchFamily="18" charset="0"/>
              </a:rPr>
              <a:t>, Stephane and others (2016). Shock Waves: Managing the Impacts of Climate Change on Poverty. Washington, D.C.: World Bank. </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United Nations (2013). Report of the Secretary-General on the situation in the Sahel region. S/2013/354, 14 June 2013. New York: United Nations. </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a:t>
            </a:r>
            <a:r>
              <a:rPr lang="en-US" sz="1200" i="1" dirty="0" err="1">
                <a:effectLst/>
                <a:latin typeface="Calibri" panose="020F0502020204030204" pitchFamily="34" charset="0"/>
                <a:ea typeface="Times New Roman" panose="02020603050405020304" pitchFamily="18" charset="0"/>
              </a:rPr>
              <a:t>Khandlhela</a:t>
            </a:r>
            <a:r>
              <a:rPr lang="en-US" sz="1200" i="1" dirty="0">
                <a:effectLst/>
                <a:latin typeface="Calibri" panose="020F0502020204030204" pitchFamily="34" charset="0"/>
                <a:ea typeface="Times New Roman" panose="02020603050405020304" pitchFamily="18" charset="0"/>
              </a:rPr>
              <a:t>, Masingita and Julian May (2006). Poverty, vulnerability and the impact of flooding in the Limpopo Province, South Africa. Natural Hazards</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a:t>
            </a:r>
            <a:r>
              <a:rPr lang="en-US" sz="1200" i="1" dirty="0" err="1">
                <a:effectLst/>
                <a:latin typeface="Calibri" panose="020F0502020204030204" pitchFamily="34" charset="0"/>
                <a:ea typeface="Times New Roman" panose="02020603050405020304" pitchFamily="18" charset="0"/>
              </a:rPr>
              <a:t>Kronik</a:t>
            </a:r>
            <a:r>
              <a:rPr lang="en-US" sz="1200" i="1" dirty="0">
                <a:effectLst/>
                <a:latin typeface="Calibri" panose="020F0502020204030204" pitchFamily="34" charset="0"/>
                <a:ea typeface="Times New Roman" panose="02020603050405020304" pitchFamily="18" charset="0"/>
              </a:rPr>
              <a:t>, Jakob and Dorte Verner (2010). Indigenous Peoples and Climate Change in Latin America and the Caribbean.</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a:t>
            </a:r>
            <a:r>
              <a:rPr lang="en-US" sz="1200" i="1" dirty="0" err="1">
                <a:effectLst/>
                <a:latin typeface="Calibri" panose="020F0502020204030204" pitchFamily="34" charset="0"/>
                <a:ea typeface="Times New Roman" panose="02020603050405020304" pitchFamily="18" charset="0"/>
              </a:rPr>
              <a:t>Lichenko</a:t>
            </a:r>
            <a:r>
              <a:rPr lang="en-US" sz="1200" i="1" dirty="0">
                <a:effectLst/>
                <a:latin typeface="Calibri" panose="020F0502020204030204" pitchFamily="34" charset="0"/>
                <a:ea typeface="Times New Roman" panose="02020603050405020304" pitchFamily="18" charset="0"/>
              </a:rPr>
              <a:t>, Robin and Julie A. Silva (2014) Climate change and poverty: vulnerability, impacts and alleviation strategies. WIREs Climate Change</a:t>
            </a:r>
          </a:p>
          <a:p>
            <a:pPr>
              <a:lnSpc>
                <a:spcPct val="90000"/>
              </a:lnSpc>
            </a:pPr>
            <a:r>
              <a:rPr lang="en-US" sz="1200" i="1" dirty="0">
                <a:effectLst/>
                <a:latin typeface="Calibri" panose="020F0502020204030204" pitchFamily="34" charset="0"/>
                <a:ea typeface="Times New Roman" panose="02020603050405020304" pitchFamily="18" charset="0"/>
              </a:rPr>
              <a:t>Macchi, Mirjam, Amanda Manandhar Gurung and Brigitte Hoermann (2014). Community perceptions and responses to climate variability and change in the Himalayas. Climate and Development</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Mekonnen, Mesfin M. and Arjen Y. Hoekstra (2016). Four billion people facing severe water scarcity. Science Advances</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a:t>
            </a:r>
            <a:r>
              <a:rPr lang="en-US" sz="1200" i="1" dirty="0" err="1">
                <a:effectLst/>
                <a:latin typeface="Calibri" panose="020F0502020204030204" pitchFamily="34" charset="0"/>
                <a:ea typeface="Times New Roman" panose="02020603050405020304" pitchFamily="18" charset="0"/>
              </a:rPr>
              <a:t>Skoufias</a:t>
            </a:r>
            <a:r>
              <a:rPr lang="en-US" sz="1200" i="1" dirty="0">
                <a:effectLst/>
                <a:latin typeface="Calibri" panose="020F0502020204030204" pitchFamily="34" charset="0"/>
                <a:ea typeface="Times New Roman" panose="02020603050405020304" pitchFamily="18" charset="0"/>
              </a:rPr>
              <a:t>, Emmanuel, ed. (2012). The Poverty and Welfare Impacts of Climate Change</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United Nations (2016), Climate Change Resilience: An Opportunity for Reducing Inequalities, World Economic and Social Survey 2016, New York, Sales No. E.16.11.C.1 </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United Nations Development </a:t>
            </a:r>
            <a:r>
              <a:rPr lang="en-US" sz="1200" i="1" dirty="0" err="1">
                <a:effectLst/>
                <a:latin typeface="Calibri" panose="020F0502020204030204" pitchFamily="34" charset="0"/>
                <a:ea typeface="Times New Roman" panose="02020603050405020304" pitchFamily="18" charset="0"/>
              </a:rPr>
              <a:t>Programme</a:t>
            </a:r>
            <a:r>
              <a:rPr lang="en-US" sz="1200" i="1" dirty="0">
                <a:effectLst/>
                <a:latin typeface="Calibri" panose="020F0502020204030204" pitchFamily="34" charset="0"/>
                <a:ea typeface="Times New Roman" panose="02020603050405020304" pitchFamily="18" charset="0"/>
              </a:rPr>
              <a:t> (UNDP) (2006). Human Development Report 2006: Beyond scarcity: Power, poverty and the global water crisis. New York: United Nations. </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United Nations Development </a:t>
            </a:r>
            <a:r>
              <a:rPr lang="en-US" sz="1200" i="1" dirty="0" err="1">
                <a:effectLst/>
                <a:latin typeface="Calibri" panose="020F0502020204030204" pitchFamily="34" charset="0"/>
                <a:ea typeface="Times New Roman" panose="02020603050405020304" pitchFamily="18" charset="0"/>
              </a:rPr>
              <a:t>Programme</a:t>
            </a:r>
            <a:r>
              <a:rPr lang="en-US" sz="1200" i="1" dirty="0">
                <a:effectLst/>
                <a:latin typeface="Calibri" panose="020F0502020204030204" pitchFamily="34" charset="0"/>
                <a:ea typeface="Times New Roman" panose="02020603050405020304" pitchFamily="18" charset="0"/>
              </a:rPr>
              <a:t> (UNDP) (2008). Human Development Report 2007/2008: Fighting climate change: Human solidarity in a divided world. New York: United Nations. </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err="1">
                <a:effectLst/>
                <a:latin typeface="Calibri" panose="020F0502020204030204" pitchFamily="34" charset="0"/>
                <a:ea typeface="Times New Roman" panose="02020603050405020304" pitchFamily="18" charset="0"/>
              </a:rPr>
              <a:t>Winsemius</a:t>
            </a:r>
            <a:r>
              <a:rPr lang="en-US" sz="1200" i="1" dirty="0">
                <a:effectLst/>
                <a:latin typeface="Calibri" panose="020F0502020204030204" pitchFamily="34" charset="0"/>
                <a:ea typeface="Times New Roman" panose="02020603050405020304" pitchFamily="18" charset="0"/>
              </a:rPr>
              <a:t>, Hessel, Brenden </a:t>
            </a:r>
            <a:r>
              <a:rPr lang="en-US" sz="1200" i="1" dirty="0" err="1">
                <a:effectLst/>
                <a:latin typeface="Calibri" panose="020F0502020204030204" pitchFamily="34" charset="0"/>
                <a:ea typeface="Times New Roman" panose="02020603050405020304" pitchFamily="18" charset="0"/>
              </a:rPr>
              <a:t>Jongman</a:t>
            </a:r>
            <a:r>
              <a:rPr lang="en-US" sz="1200" i="1" dirty="0">
                <a:effectLst/>
                <a:latin typeface="Calibri" panose="020F0502020204030204" pitchFamily="34" charset="0"/>
                <a:ea typeface="Times New Roman" panose="02020603050405020304" pitchFamily="18" charset="0"/>
              </a:rPr>
              <a:t>, Ted Veldkamp, Stephane </a:t>
            </a:r>
            <a:r>
              <a:rPr lang="en-US" sz="1200" i="1" dirty="0" err="1">
                <a:effectLst/>
                <a:latin typeface="Calibri" panose="020F0502020204030204" pitchFamily="34" charset="0"/>
                <a:ea typeface="Times New Roman" panose="02020603050405020304" pitchFamily="18" charset="0"/>
              </a:rPr>
              <a:t>Hallegatte</a:t>
            </a:r>
            <a:r>
              <a:rPr lang="en-US" sz="1200" i="1" dirty="0">
                <a:effectLst/>
                <a:latin typeface="Calibri" panose="020F0502020204030204" pitchFamily="34" charset="0"/>
                <a:ea typeface="Times New Roman" panose="02020603050405020304" pitchFamily="18" charset="0"/>
              </a:rPr>
              <a:t>, Mook Bangalore and Philip J. Ward (2015). Disaster Risk, climate change, and poverty: assessing the global exposure of poor people to floods and droughts</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Times New Roman" panose="02020603050405020304" pitchFamily="18" charset="0"/>
              </a:rPr>
              <a:t> World Bank (2002). Poverty and Climate Change: Reducing the Vulnerability of the Poor through Adaptation. Washington: D.C.: World Bank.</a:t>
            </a:r>
            <a:endParaRPr lang="it-IT" sz="1200" dirty="0">
              <a:effectLst/>
              <a:latin typeface="Times New Roman" panose="02020603050405020304" pitchFamily="18" charset="0"/>
              <a:ea typeface="Times New Roman" panose="02020603050405020304" pitchFamily="18" charset="0"/>
            </a:endParaRPr>
          </a:p>
          <a:p>
            <a:pPr>
              <a:lnSpc>
                <a:spcPct val="90000"/>
              </a:lnSpc>
            </a:pPr>
            <a:r>
              <a:rPr lang="en-US" sz="1200" i="1" dirty="0">
                <a:effectLst/>
                <a:latin typeface="Calibri" panose="020F0502020204030204" pitchFamily="34" charset="0"/>
                <a:ea typeface="Calibri" panose="020F0502020204030204" pitchFamily="34" charset="0"/>
                <a:cs typeface="Calibri" panose="020F0502020204030204" pitchFamily="34" charset="0"/>
              </a:rPr>
              <a:t> World Bank (2008). Global Monitoring Report 2008: MDGs and the Environment: Agenda for Inclusive and Sustainable Development. Washington, D.C.: World Bank.</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1200" i="1" dirty="0">
                <a:effectLst/>
                <a:latin typeface="Calibri" panose="020F0502020204030204" pitchFamily="34" charset="0"/>
                <a:ea typeface="Calibri" panose="020F0502020204030204" pitchFamily="34" charset="0"/>
                <a:cs typeface="Calibri" panose="020F0502020204030204" pitchFamily="34" charset="0"/>
              </a:rPr>
              <a:t> World Bank (2013). Turn Down the Heat: Climate Extremes, Regional Impacts, and the Case for Resilience. Washington, D.C.: World Bank.</a:t>
            </a:r>
          </a:p>
          <a:p>
            <a:pPr>
              <a:lnSpc>
                <a:spcPct val="90000"/>
              </a:lnSpc>
            </a:pPr>
            <a:r>
              <a:rPr lang="en-US" sz="1200" i="1" dirty="0">
                <a:effectLst/>
                <a:latin typeface="Calibri" panose="020F0502020204030204" pitchFamily="34" charset="0"/>
                <a:ea typeface="Calibri" panose="020F0502020204030204" pitchFamily="34" charset="0"/>
                <a:cs typeface="Calibri" panose="020F0502020204030204" pitchFamily="34" charset="0"/>
              </a:rPr>
              <a:t>World Resources Institute (WRI) (1997). Aridity Zones and Dryland Populations: An Assessment of Population Levels in the World’s Drylands. New York: United Nations Development </a:t>
            </a:r>
            <a:r>
              <a:rPr lang="en-US" sz="1200" i="1" dirty="0" err="1">
                <a:effectLst/>
                <a:latin typeface="Calibri" panose="020F0502020204030204" pitchFamily="34" charset="0"/>
                <a:ea typeface="Calibri" panose="020F0502020204030204" pitchFamily="34" charset="0"/>
                <a:cs typeface="Calibri" panose="020F0502020204030204" pitchFamily="34" charset="0"/>
              </a:rPr>
              <a:t>Programme</a:t>
            </a:r>
            <a:r>
              <a:rPr lang="en-US" sz="1200" i="1" dirty="0">
                <a:effectLst/>
                <a:latin typeface="Calibri" panose="020F0502020204030204" pitchFamily="34" charset="0"/>
                <a:ea typeface="Calibri" panose="020F0502020204030204" pitchFamily="34" charset="0"/>
                <a:cs typeface="Calibri" panose="020F0502020204030204" pitchFamily="34" charset="0"/>
              </a:rPr>
              <a:t> (UNDP).</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92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9ABECD-A652-314E-7EA4-B48A998FE771}"/>
              </a:ext>
            </a:extLst>
          </p:cNvPr>
          <p:cNvSpPr>
            <a:spLocks noGrp="1"/>
          </p:cNvSpPr>
          <p:nvPr>
            <p:ph type="title"/>
          </p:nvPr>
        </p:nvSpPr>
        <p:spPr>
          <a:xfrm>
            <a:off x="1295402" y="982132"/>
            <a:ext cx="9601196" cy="1303867"/>
          </a:xfrm>
        </p:spPr>
        <p:txBody>
          <a:bodyPr>
            <a:normAutofit/>
          </a:bodyPr>
          <a:lstStyle/>
          <a:p>
            <a:r>
              <a:rPr lang="en-GB" b="1">
                <a:solidFill>
                  <a:srgbClr val="262626"/>
                </a:solidFill>
                <a:latin typeface="+mn-lt"/>
              </a:rPr>
              <a:t>Messaggi chiave </a:t>
            </a:r>
          </a:p>
        </p:txBody>
      </p:sp>
      <p:graphicFrame>
        <p:nvGraphicFramePr>
          <p:cNvPr id="15" name="Segnaposto contenuto 3">
            <a:extLst>
              <a:ext uri="{FF2B5EF4-FFF2-40B4-BE49-F238E27FC236}">
                <a16:creationId xmlns:a16="http://schemas.microsoft.com/office/drawing/2014/main" xmlns="" id="{30B95BCA-A149-19A2-79E0-46BE84DD81A7}"/>
              </a:ext>
            </a:extLst>
          </p:cNvPr>
          <p:cNvGraphicFramePr>
            <a:graphicFrameLocks noGrp="1"/>
          </p:cNvGraphicFramePr>
          <p:nvPr>
            <p:ph idx="1"/>
            <p:extLst>
              <p:ext uri="{D42A27DB-BD31-4B8C-83A1-F6EECF244321}">
                <p14:modId xmlns:p14="http://schemas.microsoft.com/office/powerpoint/2010/main" val="86059911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99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B1EAE64-5C99-DA95-2A54-3CF7458C5388}"/>
              </a:ext>
            </a:extLst>
          </p:cNvPr>
          <p:cNvSpPr>
            <a:spLocks noGrp="1"/>
          </p:cNvSpPr>
          <p:nvPr>
            <p:ph idx="1"/>
          </p:nvPr>
        </p:nvSpPr>
        <p:spPr>
          <a:xfrm>
            <a:off x="1269193" y="1281468"/>
            <a:ext cx="6310109" cy="3909599"/>
          </a:xfrm>
        </p:spPr>
        <p:txBody>
          <a:bodyPr>
            <a:normAutofit/>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La discussione sul cambiamento climatico si è inizialmente concentrata sul suo impatto fisico (cioè sull’impatto del cambiamento climatico sulla Natura), dedicando relativamente meno attenzione alla documentazione e all’analisi delle implicazioni per i mezzi di sussistenza e la condizione sociale delle persone colpite.</a:t>
            </a:r>
            <a:endParaRPr lang="it-IT" sz="1800" dirty="0">
              <a:solidFill>
                <a:schemeClr val="tx1">
                  <a:alpha val="60000"/>
                </a:schemeClr>
              </a:solidFill>
            </a:endParaRPr>
          </a:p>
        </p:txBody>
      </p:sp>
      <p:sp>
        <p:nvSpPr>
          <p:cNvPr id="6" name="CasellaDiTesto 5">
            <a:extLst>
              <a:ext uri="{FF2B5EF4-FFF2-40B4-BE49-F238E27FC236}">
                <a16:creationId xmlns:a16="http://schemas.microsoft.com/office/drawing/2014/main" xmlns="" id="{B187DD6C-E22A-4B93-C513-DA301EFE3CC3}"/>
              </a:ext>
            </a:extLst>
          </p:cNvPr>
          <p:cNvSpPr txBox="1"/>
          <p:nvPr/>
        </p:nvSpPr>
        <p:spPr>
          <a:xfrm>
            <a:off x="1189774" y="3621732"/>
            <a:ext cx="6098058" cy="1754326"/>
          </a:xfrm>
          <a:prstGeom prst="rect">
            <a:avLst/>
          </a:prstGeom>
          <a:noFill/>
        </p:spPr>
        <p:txBody>
          <a:bodyPr wrap="square">
            <a:spAutoFit/>
          </a:bodyPr>
          <a:lstStyle/>
          <a:p>
            <a:r>
              <a:rPr lang="it-IT" dirty="0">
                <a:effectLst/>
                <a:latin typeface="Calibri" panose="020F0502020204030204" pitchFamily="34" charset="0"/>
                <a:ea typeface="Calibri" panose="020F0502020204030204" pitchFamily="34" charset="0"/>
                <a:cs typeface="Times New Roman" panose="02020603050405020304" pitchFamily="18" charset="0"/>
              </a:rPr>
              <a:t>Come ha affermato </a:t>
            </a:r>
            <a:r>
              <a:rPr lang="it-IT" dirty="0" err="1">
                <a:effectLst/>
                <a:latin typeface="Calibri" panose="020F0502020204030204" pitchFamily="34" charset="0"/>
                <a:ea typeface="Calibri" panose="020F0502020204030204" pitchFamily="34" charset="0"/>
                <a:cs typeface="Times New Roman" panose="02020603050405020304" pitchFamily="18" charset="0"/>
              </a:rPr>
              <a:t>Skoufias</a:t>
            </a:r>
            <a:r>
              <a:rPr lang="it-IT" dirty="0">
                <a:effectLst/>
                <a:latin typeface="Calibri" panose="020F0502020204030204" pitchFamily="34" charset="0"/>
                <a:ea typeface="Calibri" panose="020F0502020204030204" pitchFamily="34" charset="0"/>
                <a:cs typeface="Times New Roman" panose="02020603050405020304" pitchFamily="18" charset="0"/>
              </a:rPr>
              <a:t> (2012), “</a:t>
            </a:r>
            <a:r>
              <a:rPr lang="en-US" i="1" dirty="0">
                <a:effectLst/>
                <a:latin typeface="Calibri" panose="020F0502020204030204" pitchFamily="34" charset="0"/>
                <a:ea typeface="Calibri" panose="020F0502020204030204" pitchFamily="34" charset="0"/>
                <a:cs typeface="Times New Roman" panose="02020603050405020304" pitchFamily="18" charset="0"/>
              </a:rPr>
              <a:t>while the eyes of the world have been riveted on polar bears, Antarctic penguins, and other endangered inhabitants of the Earth’s shrinking ice caps, relatively few researchers have turned serious attention – until recent years – to quantify the prospective long-term effects of climate change on human welfare</a:t>
            </a:r>
            <a:r>
              <a:rPr lang="it-IT"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0" name="Picture 8" descr="Climate change words stock illustration. Illustration of controversial -  161352856">
            <a:extLst>
              <a:ext uri="{FF2B5EF4-FFF2-40B4-BE49-F238E27FC236}">
                <a16:creationId xmlns:a16="http://schemas.microsoft.com/office/drawing/2014/main" xmlns="" id="{82EB1001-CC68-BB92-C20E-D42B348A0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302" y="0"/>
            <a:ext cx="4612698" cy="347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84008"/>
      </p:ext>
    </p:extLst>
  </p:cSld>
  <p:clrMapOvr>
    <a:masterClrMapping/>
  </p:clrMapOvr>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2EB21D7-E526-7935-DA43-1067D8DF0145}"/>
              </a:ext>
            </a:extLst>
          </p:cNvPr>
          <p:cNvSpPr>
            <a:spLocks noGrp="1"/>
          </p:cNvSpPr>
          <p:nvPr>
            <p:ph type="title"/>
          </p:nvPr>
        </p:nvSpPr>
        <p:spPr>
          <a:xfrm>
            <a:off x="1271588" y="662400"/>
            <a:ext cx="10055721" cy="1325563"/>
          </a:xfrm>
        </p:spPr>
        <p:txBody>
          <a:bodyPr anchor="t">
            <a:normAutofit fontScale="90000"/>
          </a:bodyPr>
          <a:lstStyle/>
          <a:p>
            <a:r>
              <a:rPr lang="it-IT" sz="4900" b="1" dirty="0">
                <a:latin typeface="+mn-lt"/>
              </a:rPr>
              <a:t>Gli effetti sulla povertà e mezzi di sussistenza</a:t>
            </a:r>
            <a:r>
              <a:rPr lang="it-IT" sz="2800" dirty="0"/>
              <a:t/>
            </a:r>
            <a:br>
              <a:rPr lang="it-IT" sz="2800" dirty="0"/>
            </a:br>
            <a:endParaRPr lang="it-IT" sz="2800" dirty="0"/>
          </a:p>
        </p:txBody>
      </p:sp>
      <p:sp>
        <p:nvSpPr>
          <p:cNvPr id="3" name="Segnaposto contenuto 2">
            <a:extLst>
              <a:ext uri="{FF2B5EF4-FFF2-40B4-BE49-F238E27FC236}">
                <a16:creationId xmlns:a16="http://schemas.microsoft.com/office/drawing/2014/main" xmlns="" id="{49B977CB-7202-661F-B0D4-77F47F1FF5D1}"/>
              </a:ext>
            </a:extLst>
          </p:cNvPr>
          <p:cNvSpPr>
            <a:spLocks noGrp="1"/>
          </p:cNvSpPr>
          <p:nvPr>
            <p:ph idx="1"/>
          </p:nvPr>
        </p:nvSpPr>
        <p:spPr>
          <a:xfrm>
            <a:off x="1291463" y="2440407"/>
            <a:ext cx="10055721" cy="3934313"/>
          </a:xfrm>
        </p:spPr>
        <p:txBody>
          <a:bodyPr>
            <a:normAutofit/>
          </a:bodyPr>
          <a:lstStyle/>
          <a:p>
            <a:pPr marL="0" indent="0">
              <a:buNone/>
            </a:pPr>
            <a:r>
              <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Ci sono quattro canali attraverso cui le famiglie possono entrare ed uscire dalla povertà: i prezzi, i beni, la produttività e le opportunità, e questo documento esamina l'effetto del cambiamento climatico su ciascuno di questi. Possiamo affermare che esiste una dinamica interazione tra cambiamento climatico, mezzi di sussistenza e povertà.</a:t>
            </a:r>
          </a:p>
          <a:p>
            <a:pPr marL="0" indent="0">
              <a:buNone/>
            </a:pPr>
            <a:endPar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xmlns="" id="{256EC137-E299-ABA2-1216-4BC87BEBA613}"/>
              </a:ext>
            </a:extLst>
          </p:cNvPr>
          <p:cNvSpPr txBox="1"/>
          <p:nvPr/>
        </p:nvSpPr>
        <p:spPr>
          <a:xfrm>
            <a:off x="1291463" y="3906589"/>
            <a:ext cx="9629775" cy="1631216"/>
          </a:xfrm>
          <a:prstGeom prst="rect">
            <a:avLst/>
          </a:prstGeom>
          <a:noFill/>
        </p:spPr>
        <p:txBody>
          <a:bodyPr wrap="square" rtlCol="0">
            <a:spAutoFit/>
          </a:bodyPr>
          <a:lstStyle/>
          <a:p>
            <a:r>
              <a:rPr lang="it-IT" sz="2000" dirty="0">
                <a:latin typeface="Calibri" panose="020F0502020204030204" pitchFamily="34" charset="0"/>
                <a:ea typeface="Calibri" panose="020F0502020204030204" pitchFamily="34" charset="0"/>
                <a:cs typeface="Calibri" panose="020F0502020204030204" pitchFamily="34" charset="0"/>
              </a:rPr>
              <a:t>Il cambiamento climatico “</a:t>
            </a:r>
            <a:r>
              <a:rPr lang="it-IT" sz="2000" b="1" i="1" dirty="0" err="1">
                <a:latin typeface="Calibri" panose="020F0502020204030204" pitchFamily="34" charset="0"/>
                <a:ea typeface="Calibri" panose="020F0502020204030204" pitchFamily="34" charset="0"/>
                <a:cs typeface="Calibri" panose="020F0502020204030204" pitchFamily="34" charset="0"/>
              </a:rPr>
              <a:t>exacerbates</a:t>
            </a:r>
            <a:r>
              <a:rPr lang="it-IT" sz="2000" b="1" i="1" dirty="0">
                <a:latin typeface="Calibri" panose="020F0502020204030204" pitchFamily="34" charset="0"/>
                <a:ea typeface="Calibri" panose="020F0502020204030204" pitchFamily="34" charset="0"/>
                <a:cs typeface="Calibri" panose="020F0502020204030204" pitchFamily="34" charset="0"/>
              </a:rPr>
              <a:t> </a:t>
            </a:r>
            <a:r>
              <a:rPr lang="it-IT" sz="2000" b="1" i="1" dirty="0" err="1">
                <a:latin typeface="Calibri" panose="020F0502020204030204" pitchFamily="34" charset="0"/>
                <a:ea typeface="Calibri" panose="020F0502020204030204" pitchFamily="34" charset="0"/>
                <a:cs typeface="Calibri" panose="020F0502020204030204" pitchFamily="34" charset="0"/>
              </a:rPr>
              <a:t>inequalities</a:t>
            </a:r>
            <a:r>
              <a:rPr lang="it-IT" sz="2000" dirty="0">
                <a:latin typeface="Calibri" panose="020F0502020204030204" pitchFamily="34" charset="0"/>
                <a:ea typeface="Calibri" panose="020F0502020204030204" pitchFamily="34" charset="0"/>
                <a:cs typeface="Calibri" panose="020F0502020204030204" pitchFamily="34" charset="0"/>
              </a:rPr>
              <a:t>” e le persone svantaggiate – comprese quelle che affrontano discriminazioni basate su genere, età, razza, classe, casta, indigenza e disabilità – sono particolarmente colpite negativamente dai rischi climatici.</a:t>
            </a:r>
          </a:p>
          <a:p>
            <a:r>
              <a:rPr lang="it-IT" sz="2000" dirty="0">
                <a:latin typeface="Calibri" panose="020F0502020204030204" pitchFamily="34" charset="0"/>
                <a:ea typeface="Calibri" panose="020F0502020204030204" pitchFamily="34" charset="0"/>
                <a:cs typeface="Calibri" panose="020F0502020204030204" pitchFamily="34" charset="0"/>
              </a:rPr>
              <a:t>L'esacerbazione della disuguaglianza può avvenire attraverso l'erosione sproporzionata di beni fisici, umani e sociali.</a:t>
            </a:r>
          </a:p>
        </p:txBody>
      </p:sp>
    </p:spTree>
    <p:extLst>
      <p:ext uri="{BB962C8B-B14F-4D97-AF65-F5344CB8AC3E}">
        <p14:creationId xmlns:p14="http://schemas.microsoft.com/office/powerpoint/2010/main" val="302773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9B977CB-7202-661F-B0D4-77F47F1FF5D1}"/>
              </a:ext>
            </a:extLst>
          </p:cNvPr>
          <p:cNvSpPr>
            <a:spLocks noGrp="1"/>
          </p:cNvSpPr>
          <p:nvPr>
            <p:ph idx="1"/>
          </p:nvPr>
        </p:nvSpPr>
        <p:spPr>
          <a:xfrm>
            <a:off x="702990" y="738391"/>
            <a:ext cx="10611454" cy="5198177"/>
          </a:xfrm>
        </p:spPr>
        <p:txBody>
          <a:bodyPr>
            <a:normAutofit/>
          </a:bodyPr>
          <a:lstStyle/>
          <a:p>
            <a:pPr marL="0" indent="0" algn="jus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Questo grafico aiuta a raccogliere, comprendere, presentare e discutere le prove in modo più organizzato, logico e significativo, e aiuta anche a discutere le politiche necessarie per affrontare i problemi di disuguaglianza nel contesto del cambiamento climatico.</a:t>
            </a:r>
            <a:endParaRPr lang="it-IT" sz="1800" dirty="0">
              <a:solidFill>
                <a:schemeClr val="tx1">
                  <a:alpha val="60000"/>
                </a:schemeClr>
              </a:solidFill>
            </a:endParaRPr>
          </a:p>
        </p:txBody>
      </p:sp>
      <p:sp>
        <p:nvSpPr>
          <p:cNvPr id="5" name="Rectangle 2">
            <a:extLst>
              <a:ext uri="{FF2B5EF4-FFF2-40B4-BE49-F238E27FC236}">
                <a16:creationId xmlns:a16="http://schemas.microsoft.com/office/drawing/2014/main" xmlns="" id="{D9BCDBF1-297F-8EAB-D724-60D42428E039}"/>
              </a:ext>
            </a:extLst>
          </p:cNvPr>
          <p:cNvSpPr>
            <a:spLocks noChangeArrowheads="1"/>
          </p:cNvSpPr>
          <p:nvPr/>
        </p:nvSpPr>
        <p:spPr bwMode="auto">
          <a:xfrm flipV="1">
            <a:off x="3218549" y="2514680"/>
            <a:ext cx="164336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6" name="Rectangle 2">
            <a:extLst>
              <a:ext uri="{FF2B5EF4-FFF2-40B4-BE49-F238E27FC236}">
                <a16:creationId xmlns:a16="http://schemas.microsoft.com/office/drawing/2014/main" xmlns="" id="{D43F5751-1328-DE31-8FF8-B4DF66391E0A}"/>
              </a:ext>
            </a:extLst>
          </p:cNvPr>
          <p:cNvSpPr>
            <a:spLocks noChangeArrowheads="1"/>
          </p:cNvSpPr>
          <p:nvPr/>
        </p:nvSpPr>
        <p:spPr bwMode="auto">
          <a:xfrm>
            <a:off x="3942578" y="1949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3073" name="Immagine 14" descr="page7image1301092720">
            <a:extLst>
              <a:ext uri="{FF2B5EF4-FFF2-40B4-BE49-F238E27FC236}">
                <a16:creationId xmlns:a16="http://schemas.microsoft.com/office/drawing/2014/main" xmlns="" id="{D3CCA770-3A3C-D782-9505-70FE93D63AB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53422" y="1754646"/>
            <a:ext cx="7789313" cy="387801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7 8">
            <a:extLst>
              <a:ext uri="{FF2B5EF4-FFF2-40B4-BE49-F238E27FC236}">
                <a16:creationId xmlns:a16="http://schemas.microsoft.com/office/drawing/2014/main" xmlns="" id="{E92B1BCE-8708-78FD-E785-135ABAD88B5F}"/>
              </a:ext>
            </a:extLst>
          </p:cNvPr>
          <p:cNvCxnSpPr>
            <a:cxnSpLocks/>
          </p:cNvCxnSpPr>
          <p:nvPr/>
        </p:nvCxnSpPr>
        <p:spPr>
          <a:xfrm>
            <a:off x="937466" y="1804890"/>
            <a:ext cx="1371711" cy="220997"/>
          </a:xfrm>
          <a:prstGeom prst="curvedConnector3">
            <a:avLst>
              <a:gd name="adj1" fmla="val -2743"/>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xmlns="" id="{57DDDE40-6958-9A6D-A0E1-37473C5018D2}"/>
              </a:ext>
            </a:extLst>
          </p:cNvPr>
          <p:cNvSpPr txBox="1"/>
          <p:nvPr/>
        </p:nvSpPr>
        <p:spPr>
          <a:xfrm>
            <a:off x="643035" y="5454246"/>
            <a:ext cx="9829800" cy="738664"/>
          </a:xfrm>
          <a:prstGeom prst="rect">
            <a:avLst/>
          </a:prstGeom>
          <a:noFill/>
        </p:spPr>
        <p:txBody>
          <a:bodyPr wrap="square">
            <a:spAutoFit/>
          </a:bodyPr>
          <a:lstStyle/>
          <a:p>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Three effects of inequality on disadvantaged groups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Source: DESA Working Paper No. 152 ST/ESA/2017/DWP/152</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October 2017</a:t>
            </a:r>
            <a:r>
              <a:rPr lang="it-IT" sz="1400" dirty="0">
                <a:effectLst/>
              </a:rPr>
              <a:t> </a:t>
            </a:r>
            <a:endParaRPr lang="it-IT" sz="1400" dirty="0"/>
          </a:p>
        </p:txBody>
      </p:sp>
    </p:spTree>
    <p:extLst>
      <p:ext uri="{BB962C8B-B14F-4D97-AF65-F5344CB8AC3E}">
        <p14:creationId xmlns:p14="http://schemas.microsoft.com/office/powerpoint/2010/main" val="417581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19315AF-666F-A743-F462-E6CC408F4D89}"/>
              </a:ext>
            </a:extLst>
          </p:cNvPr>
          <p:cNvSpPr>
            <a:spLocks noGrp="1"/>
          </p:cNvSpPr>
          <p:nvPr>
            <p:ph idx="1"/>
          </p:nvPr>
        </p:nvSpPr>
        <p:spPr>
          <a:xfrm>
            <a:off x="1969280" y="825058"/>
            <a:ext cx="8253440" cy="3844800"/>
          </a:xfrm>
        </p:spPr>
        <p:txBody>
          <a:bodyPr>
            <a:normAutofit/>
          </a:bodyPr>
          <a:lstStyle/>
          <a:p>
            <a:pPr marL="0" indent="0">
              <a:buNone/>
            </a:pPr>
            <a:r>
              <a:rPr lang="it-IT"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dati mostrano anche che i gruppi svantaggiati soffrono in modo sproporzionato sia dagli effetti diretti che da quelli indiretti dei rischi climatici.</a:t>
            </a:r>
            <a:endParaRPr lang="it-IT" sz="2000" dirty="0">
              <a:solidFill>
                <a:srgbClr val="000000"/>
              </a:solidFill>
            </a:endParaRPr>
          </a:p>
        </p:txBody>
      </p:sp>
      <p:sp>
        <p:nvSpPr>
          <p:cNvPr id="4" name="Rectangle 2">
            <a:extLst>
              <a:ext uri="{FF2B5EF4-FFF2-40B4-BE49-F238E27FC236}">
                <a16:creationId xmlns:a16="http://schemas.microsoft.com/office/drawing/2014/main" xmlns="" id="{BD51EFEA-5145-1D26-E1D3-DA75F89EEB04}"/>
              </a:ext>
            </a:extLst>
          </p:cNvPr>
          <p:cNvSpPr>
            <a:spLocks noChangeArrowheads="1"/>
          </p:cNvSpPr>
          <p:nvPr/>
        </p:nvSpPr>
        <p:spPr bwMode="auto">
          <a:xfrm flipV="1">
            <a:off x="1597062" y="3743579"/>
            <a:ext cx="13541292" cy="4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5121" name="Immagine 1" descr="page13image2400366512">
            <a:extLst>
              <a:ext uri="{FF2B5EF4-FFF2-40B4-BE49-F238E27FC236}">
                <a16:creationId xmlns:a16="http://schemas.microsoft.com/office/drawing/2014/main" xmlns="" id="{D5F41D0A-09DA-B148-5C1A-0C2E920D05E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9782" y="2429376"/>
            <a:ext cx="8253440" cy="416199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ttore 7 12">
            <a:extLst>
              <a:ext uri="{FF2B5EF4-FFF2-40B4-BE49-F238E27FC236}">
                <a16:creationId xmlns:a16="http://schemas.microsoft.com/office/drawing/2014/main" xmlns="" id="{D7FA4D8D-D089-BB95-0597-43796D7AD0EB}"/>
              </a:ext>
            </a:extLst>
          </p:cNvPr>
          <p:cNvCxnSpPr>
            <a:cxnSpLocks/>
          </p:cNvCxnSpPr>
          <p:nvPr/>
        </p:nvCxnSpPr>
        <p:spPr>
          <a:xfrm rot="5400000">
            <a:off x="8265368" y="1589775"/>
            <a:ext cx="766118" cy="749589"/>
          </a:xfrm>
          <a:prstGeom prst="curvedConnector3">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xmlns="" id="{B806F33F-92AE-16D7-1D50-C613246113CD}"/>
              </a:ext>
            </a:extLst>
          </p:cNvPr>
          <p:cNvSpPr txBox="1"/>
          <p:nvPr/>
        </p:nvSpPr>
        <p:spPr>
          <a:xfrm>
            <a:off x="8900547" y="4527742"/>
            <a:ext cx="2644346" cy="1384995"/>
          </a:xfrm>
          <a:prstGeom prst="rect">
            <a:avLst/>
          </a:prstGeom>
          <a:noFill/>
        </p:spPr>
        <p:txBody>
          <a:bodyPr wrap="square">
            <a:spAutoFit/>
          </a:bodyPr>
          <a:lstStyle/>
          <a:p>
            <a:pPr algn="just"/>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Direct and indirect effects of climate hazards on disadvantaged groups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Source: DESA Working Paper No. 152 ST/ESA/2017/DWP/152</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October 2017</a:t>
            </a:r>
            <a:r>
              <a:rPr lang="it-IT" sz="1400" dirty="0">
                <a:effectLst/>
              </a:rPr>
              <a:t> </a:t>
            </a:r>
            <a:endParaRPr lang="it-IT" sz="1400" dirty="0"/>
          </a:p>
        </p:txBody>
      </p:sp>
    </p:spTree>
    <p:extLst>
      <p:ext uri="{BB962C8B-B14F-4D97-AF65-F5344CB8AC3E}">
        <p14:creationId xmlns:p14="http://schemas.microsoft.com/office/powerpoint/2010/main" val="63824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79FE8BA-CFA2-DD0E-C123-21A00E4545FB}"/>
              </a:ext>
            </a:extLst>
          </p:cNvPr>
          <p:cNvSpPr>
            <a:spLocks noGrp="1"/>
          </p:cNvSpPr>
          <p:nvPr>
            <p:ph type="title"/>
          </p:nvPr>
        </p:nvSpPr>
        <p:spPr>
          <a:xfrm>
            <a:off x="706134" y="743483"/>
            <a:ext cx="10779732" cy="849609"/>
          </a:xfrm>
        </p:spPr>
        <p:txBody>
          <a:bodyPr anchor="t">
            <a:noAutofit/>
          </a:bodyPr>
          <a:lstStyle/>
          <a:p>
            <a:r>
              <a:rPr lang="it-IT" sz="3200" b="1" dirty="0">
                <a:latin typeface="Calibri" panose="020F0502020204030204" pitchFamily="34" charset="0"/>
                <a:ea typeface="Calibri" panose="020F0502020204030204" pitchFamily="34" charset="0"/>
                <a:cs typeface="Calibri" panose="020F0502020204030204" pitchFamily="34" charset="0"/>
              </a:rPr>
              <a:t>Localizzazione e maggiore esposizione ai rischi legati al cambiamento climatico</a:t>
            </a:r>
          </a:p>
        </p:txBody>
      </p:sp>
      <p:sp>
        <p:nvSpPr>
          <p:cNvPr id="3" name="Segnaposto contenuto 2">
            <a:extLst>
              <a:ext uri="{FF2B5EF4-FFF2-40B4-BE49-F238E27FC236}">
                <a16:creationId xmlns:a16="http://schemas.microsoft.com/office/drawing/2014/main" xmlns="" id="{15710903-FA5A-ECC5-D144-523ECA911D44}"/>
              </a:ext>
            </a:extLst>
          </p:cNvPr>
          <p:cNvSpPr>
            <a:spLocks noGrp="1"/>
          </p:cNvSpPr>
          <p:nvPr>
            <p:ph idx="1"/>
          </p:nvPr>
        </p:nvSpPr>
        <p:spPr>
          <a:xfrm>
            <a:off x="857124" y="2542233"/>
            <a:ext cx="4347922" cy="3882157"/>
          </a:xfrm>
        </p:spPr>
        <p:txBody>
          <a:bodyPr>
            <a:normAutofit fontScale="77500" lnSpcReduction="20000"/>
          </a:bodyPr>
          <a:lstStyle/>
          <a:p>
            <a:pPr marL="0" indent="0">
              <a:buNone/>
            </a:pPr>
            <a:r>
              <a:rPr lang="it-IT" sz="1900" dirty="0">
                <a:effectLst/>
                <a:latin typeface="Calibri" panose="020F0502020204030204" pitchFamily="34" charset="0"/>
                <a:ea typeface="Times New Roman" panose="02020603050405020304" pitchFamily="18" charset="0"/>
                <a:cs typeface="Calibri" panose="020F0502020204030204" pitchFamily="34" charset="0"/>
              </a:rPr>
              <a:t>Data la localizzazione, l’esposizione ai rischi legati al cambiamento climatico è influenzata dalla natura del lavoro e delle attività svolte per i mezzi di sussistenza, ma è anche vero che i canali economici e politici che determinano le</a:t>
            </a:r>
          </a:p>
          <a:p>
            <a:pPr marL="0" indent="0">
              <a:buNone/>
            </a:pPr>
            <a:r>
              <a:rPr lang="it-IT" sz="1900" dirty="0">
                <a:effectLst/>
                <a:latin typeface="Calibri" panose="020F0502020204030204" pitchFamily="34" charset="0"/>
                <a:ea typeface="Times New Roman" panose="02020603050405020304" pitchFamily="18" charset="0"/>
                <a:cs typeface="Calibri" panose="020F0502020204030204" pitchFamily="34" charset="0"/>
              </a:rPr>
              <a:t> disuguaglianze giocano un ruolo nel determinare la localizzazione e i mezzi di sussistenza.</a:t>
            </a:r>
          </a:p>
          <a:p>
            <a:pPr marL="0" indent="0">
              <a:buNone/>
            </a:pPr>
            <a:endParaRPr lang="it-IT" sz="19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it-IT"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it-IT" sz="1900" dirty="0">
                <a:effectLst/>
                <a:latin typeface="Calibri" panose="020F0502020204030204" pitchFamily="34" charset="0"/>
                <a:ea typeface="Times New Roman" panose="02020603050405020304" pitchFamily="18" charset="0"/>
                <a:cs typeface="Calibri" panose="020F0502020204030204" pitchFamily="34" charset="0"/>
              </a:rPr>
              <a:t>Circa il 40% della superficie terrestre e il 29% della popolazione mondiale vivono in zone aride, semi-aride e sub-umide aride, che stanno affrontando sfide aggiuntive a causa del cambiamento climatico (Tabella 1). In queste aree si concentra una maggiore percentuale di gruppi svantaggiati (come i pastori e le minoranze etniche) (WRI, 1997).</a:t>
            </a:r>
            <a:endParaRPr lang="it-IT"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xmlns="" id="{6856EFB5-CA91-33BD-0A17-4AD31E62F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9805" y="2392117"/>
            <a:ext cx="6256135" cy="3722400"/>
          </a:xfrm>
          <a:prstGeom prst="rect">
            <a:avLst/>
          </a:prstGeom>
        </p:spPr>
      </p:pic>
      <p:sp>
        <p:nvSpPr>
          <p:cNvPr id="5" name="CasellaDiTesto 4">
            <a:extLst>
              <a:ext uri="{FF2B5EF4-FFF2-40B4-BE49-F238E27FC236}">
                <a16:creationId xmlns:a16="http://schemas.microsoft.com/office/drawing/2014/main" xmlns="" id="{F549BF5C-780C-DF37-D30C-7AED7594B43E}"/>
              </a:ext>
            </a:extLst>
          </p:cNvPr>
          <p:cNvSpPr txBox="1"/>
          <p:nvPr/>
        </p:nvSpPr>
        <p:spPr>
          <a:xfrm>
            <a:off x="8021788" y="1870763"/>
            <a:ext cx="4045538" cy="800219"/>
          </a:xfrm>
          <a:prstGeom prst="rect">
            <a:avLst/>
          </a:prstGeom>
          <a:noFill/>
        </p:spPr>
        <p:txBody>
          <a:bodyPr wrap="square">
            <a:spAutoFit/>
          </a:bodyPr>
          <a:lstStyle/>
          <a:p>
            <a:pPr algn="just"/>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Dry lands populations (estimations as of 1995)</a:t>
            </a:r>
          </a:p>
          <a:p>
            <a:pPr algn="just"/>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Sources: World Resources Institute, 1997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3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xmlns="" id="{51EEEF87-60D9-EE27-E647-8F455238DC3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xmlns="" id="{3A3EF788-0C5C-1DB4-1311-0BD4BDD6D2D6}"/>
              </a:ext>
            </a:extLst>
          </p:cNvPr>
          <p:cNvSpPr>
            <a:spLocks noGrp="1"/>
          </p:cNvSpPr>
          <p:nvPr>
            <p:ph type="title"/>
          </p:nvPr>
        </p:nvSpPr>
        <p:spPr>
          <a:xfrm>
            <a:off x="1295402" y="982132"/>
            <a:ext cx="9601196" cy="1303867"/>
          </a:xfrm>
        </p:spPr>
        <p:txBody>
          <a:bodyPr>
            <a:normAutofit/>
          </a:bodyPr>
          <a:lstStyle/>
          <a:p>
            <a:pPr>
              <a:lnSpc>
                <a:spcPct val="90000"/>
              </a:lnSpc>
            </a:pPr>
            <a:r>
              <a:rPr lang="it-IT" sz="3200" b="1" dirty="0">
                <a:latin typeface="Calibri" panose="020F0502020204030204" pitchFamily="34" charset="0"/>
                <a:ea typeface="Calibri" panose="020F0502020204030204" pitchFamily="34" charset="0"/>
                <a:cs typeface="Calibri" panose="020F0502020204030204" pitchFamily="34" charset="0"/>
              </a:rPr>
              <a:t>Disuguaglianza e disparità di genere e età</a:t>
            </a:r>
            <a:r>
              <a:rPr lang="it-IT" sz="3700" b="1" dirty="0">
                <a:latin typeface="+mn-lt"/>
              </a:rPr>
              <a:t/>
            </a:r>
            <a:br>
              <a:rPr lang="it-IT" sz="3700" b="1" dirty="0">
                <a:latin typeface="+mn-lt"/>
              </a:rPr>
            </a:br>
            <a:endParaRPr lang="it-IT" sz="3700" b="1" dirty="0">
              <a:latin typeface="+mn-lt"/>
            </a:endParaRPr>
          </a:p>
        </p:txBody>
      </p:sp>
      <p:sp>
        <p:nvSpPr>
          <p:cNvPr id="3" name="Segnaposto contenuto 2">
            <a:extLst>
              <a:ext uri="{FF2B5EF4-FFF2-40B4-BE49-F238E27FC236}">
                <a16:creationId xmlns:a16="http://schemas.microsoft.com/office/drawing/2014/main" xmlns="" id="{E537A61B-0C78-16F5-487C-118EB4D1F4A1}"/>
              </a:ext>
            </a:extLst>
          </p:cNvPr>
          <p:cNvSpPr>
            <a:spLocks noGrp="1"/>
          </p:cNvSpPr>
          <p:nvPr>
            <p:ph idx="1"/>
          </p:nvPr>
        </p:nvSpPr>
        <p:spPr>
          <a:xfrm>
            <a:off x="1295402" y="2556932"/>
            <a:ext cx="6256866" cy="3318936"/>
          </a:xfrm>
        </p:spPr>
        <p:txBody>
          <a:bodyPr>
            <a:normAutofit/>
          </a:bodyPr>
          <a:lstStyle/>
          <a:p>
            <a:pPr marL="0" indent="0">
              <a:lnSpc>
                <a:spcPct val="90000"/>
              </a:lnSpc>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Il sesso e l'età svolgono un ruolo importante nel determinare la suscettibilità ai danni causati</a:t>
            </a:r>
          </a:p>
          <a:p>
            <a:pPr marL="0" indent="0">
              <a:lnSpc>
                <a:spcPct val="90000"/>
              </a:lnSpc>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dagli effetti negativi dei cambiamenti climatici:</a:t>
            </a:r>
          </a:p>
          <a:p>
            <a:pPr marL="0" indent="0">
              <a:lnSpc>
                <a:spcPct val="90000"/>
              </a:lnSpc>
              <a:buNone/>
            </a:pP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Il fatto che in molti paesi le donne siano incaricate di raccogliere acqua e legna da ardere</a:t>
            </a:r>
          </a:p>
          <a:p>
            <a:pPr marL="0" indent="0">
              <a:lnSpc>
                <a:spcPct val="90000"/>
              </a:lnSpc>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Significa che sono più sensibili ai danni dei rischi climatici</a:t>
            </a:r>
          </a:p>
        </p:txBody>
      </p:sp>
      <p:pic>
        <p:nvPicPr>
          <p:cNvPr id="2050" name="Picture 2">
            <a:extLst>
              <a:ext uri="{FF2B5EF4-FFF2-40B4-BE49-F238E27FC236}">
                <a16:creationId xmlns:a16="http://schemas.microsoft.com/office/drawing/2014/main" xmlns="" id="{05753BD6-9391-36C1-C928-FF293AA77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570" r="28763" b="-4"/>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79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7CD47B07-7635-AA92-8306-B475CFC0F81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xmlns="" id="{29E8708C-1FF0-224C-691A-F1473CF3B201}"/>
              </a:ext>
            </a:extLst>
          </p:cNvPr>
          <p:cNvSpPr>
            <a:spLocks noGrp="1"/>
          </p:cNvSpPr>
          <p:nvPr>
            <p:ph type="title"/>
          </p:nvPr>
        </p:nvSpPr>
        <p:spPr>
          <a:xfrm>
            <a:off x="1068139" y="820329"/>
            <a:ext cx="10055721" cy="1325563"/>
          </a:xfrm>
        </p:spPr>
        <p:txBody>
          <a:bodyPr anchor="t">
            <a:normAutofit fontScale="90000"/>
          </a:bodyPr>
          <a:lstStyle/>
          <a:p>
            <a:r>
              <a:rPr lang="it-IT" sz="2200" dirty="0">
                <a:latin typeface="Calibri" panose="020F0502020204030204" pitchFamily="34" charset="0"/>
                <a:ea typeface="Calibri" panose="020F0502020204030204" pitchFamily="34" charset="0"/>
                <a:cs typeface="Calibri" panose="020F0502020204030204" pitchFamily="34" charset="0"/>
              </a:rPr>
              <a:t> </a:t>
            </a:r>
            <a:r>
              <a:rPr lang="it-IT" sz="2700" dirty="0">
                <a:latin typeface="Calibri" panose="020F0502020204030204" pitchFamily="34" charset="0"/>
                <a:ea typeface="Calibri" panose="020F0502020204030204" pitchFamily="34" charset="0"/>
                <a:cs typeface="Calibri" panose="020F0502020204030204" pitchFamily="34" charset="0"/>
              </a:rPr>
              <a:t>Sia i giovani che gli anziani si rivelano più sensibili ai danni causati dai rischi climatici rispetto  agli adulti. Ciò non sorprende, data la loro relativa fragilità </a:t>
            </a:r>
            <a:br>
              <a:rPr lang="it-IT" sz="2700" dirty="0">
                <a:latin typeface="Calibri" panose="020F0502020204030204" pitchFamily="34" charset="0"/>
                <a:ea typeface="Calibri" panose="020F0502020204030204" pitchFamily="34" charset="0"/>
                <a:cs typeface="Calibri" panose="020F0502020204030204" pitchFamily="34" charset="0"/>
              </a:rPr>
            </a:br>
            <a:r>
              <a:rPr lang="it-IT" sz="2700" dirty="0">
                <a:latin typeface="Calibri" panose="020F0502020204030204" pitchFamily="34" charset="0"/>
                <a:ea typeface="Calibri" panose="020F0502020204030204" pitchFamily="34" charset="0"/>
                <a:cs typeface="Calibri" panose="020F0502020204030204" pitchFamily="34" charset="0"/>
              </a:rPr>
              <a:t/>
            </a:r>
            <a:br>
              <a:rPr lang="it-IT" sz="2700" dirty="0">
                <a:latin typeface="Calibri" panose="020F0502020204030204" pitchFamily="34" charset="0"/>
                <a:ea typeface="Calibri" panose="020F0502020204030204" pitchFamily="34" charset="0"/>
                <a:cs typeface="Calibri" panose="020F0502020204030204" pitchFamily="34" charset="0"/>
              </a:rPr>
            </a:br>
            <a:r>
              <a:rPr lang="it-IT" sz="2200" dirty="0">
                <a:latin typeface="Calibri" panose="020F0502020204030204" pitchFamily="34" charset="0"/>
                <a:ea typeface="Calibri" panose="020F0502020204030204" pitchFamily="34" charset="0"/>
                <a:cs typeface="Calibri" panose="020F0502020204030204" pitchFamily="34" charset="0"/>
              </a:rPr>
              <a:t/>
            </a:r>
            <a:br>
              <a:rPr lang="it-IT" sz="2200" dirty="0">
                <a:latin typeface="Calibri" panose="020F0502020204030204" pitchFamily="34" charset="0"/>
                <a:ea typeface="Calibri" panose="020F0502020204030204" pitchFamily="34" charset="0"/>
                <a:cs typeface="Calibri" panose="020F0502020204030204" pitchFamily="34" charset="0"/>
              </a:rPr>
            </a:br>
            <a:r>
              <a:rPr lang="it-IT" sz="2200" dirty="0">
                <a:latin typeface="Calibri" panose="020F0502020204030204" pitchFamily="34" charset="0"/>
                <a:ea typeface="Calibri" panose="020F0502020204030204" pitchFamily="34" charset="0"/>
                <a:cs typeface="Calibri" panose="020F0502020204030204" pitchFamily="34" charset="0"/>
              </a:rPr>
              <a:t/>
            </a:r>
            <a:br>
              <a:rPr lang="it-IT" sz="2200" dirty="0">
                <a:latin typeface="Calibri" panose="020F0502020204030204" pitchFamily="34" charset="0"/>
                <a:ea typeface="Calibri" panose="020F0502020204030204" pitchFamily="34" charset="0"/>
                <a:cs typeface="Calibri" panose="020F0502020204030204" pitchFamily="34" charset="0"/>
              </a:rPr>
            </a:br>
            <a:r>
              <a:rPr lang="it-IT" sz="2200" dirty="0">
                <a:latin typeface="Calibri" panose="020F0502020204030204" pitchFamily="34" charset="0"/>
                <a:ea typeface="Calibri" panose="020F0502020204030204" pitchFamily="34" charset="0"/>
                <a:cs typeface="Calibri" panose="020F0502020204030204" pitchFamily="34" charset="0"/>
              </a:rPr>
              <a:t/>
            </a:r>
            <a:br>
              <a:rPr lang="it-IT" sz="2200" dirty="0">
                <a:latin typeface="Calibri" panose="020F0502020204030204" pitchFamily="34" charset="0"/>
                <a:ea typeface="Calibri" panose="020F0502020204030204" pitchFamily="34" charset="0"/>
                <a:cs typeface="Calibri" panose="020F0502020204030204" pitchFamily="34" charset="0"/>
              </a:rPr>
            </a:br>
            <a:r>
              <a:rPr lang="it-IT" sz="2700" dirty="0">
                <a:latin typeface="Calibri" panose="020F0502020204030204" pitchFamily="34" charset="0"/>
                <a:ea typeface="Calibri" panose="020F0502020204030204" pitchFamily="34" charset="0"/>
                <a:cs typeface="Calibri" panose="020F0502020204030204" pitchFamily="34" charset="0"/>
              </a:rPr>
              <a:t>Ad esempio, in Vietnam è stato riscontrato che gli anziani, le vedove e i disabili</a:t>
            </a:r>
            <a:br>
              <a:rPr lang="it-IT" sz="2700" dirty="0">
                <a:latin typeface="Calibri" panose="020F0502020204030204" pitchFamily="34" charset="0"/>
                <a:ea typeface="Calibri" panose="020F0502020204030204" pitchFamily="34" charset="0"/>
                <a:cs typeface="Calibri" panose="020F0502020204030204" pitchFamily="34" charset="0"/>
              </a:rPr>
            </a:br>
            <a:r>
              <a:rPr lang="it-IT" sz="2700" dirty="0">
                <a:latin typeface="Calibri" panose="020F0502020204030204" pitchFamily="34" charset="0"/>
                <a:ea typeface="Calibri" panose="020F0502020204030204" pitchFamily="34" charset="0"/>
                <a:cs typeface="Calibri" panose="020F0502020204030204" pitchFamily="34" charset="0"/>
              </a:rPr>
              <a:t/>
            </a:r>
            <a:br>
              <a:rPr lang="it-IT" sz="2700" dirty="0">
                <a:latin typeface="Calibri" panose="020F0502020204030204" pitchFamily="34" charset="0"/>
                <a:ea typeface="Calibri" panose="020F0502020204030204" pitchFamily="34" charset="0"/>
                <a:cs typeface="Calibri" panose="020F0502020204030204" pitchFamily="34" charset="0"/>
              </a:rPr>
            </a:br>
            <a:r>
              <a:rPr lang="it-IT" sz="2700" dirty="0">
                <a:latin typeface="Calibri" panose="020F0502020204030204" pitchFamily="34" charset="0"/>
                <a:ea typeface="Calibri" panose="020F0502020204030204" pitchFamily="34" charset="0"/>
                <a:cs typeface="Calibri" panose="020F0502020204030204" pitchFamily="34" charset="0"/>
              </a:rPr>
              <a:t> - oltre alle madri  sole e alle famiglie con a capo una donna con bambini piccoli - erano più suscettibili ai danni  causati sia da inondazioni e tempeste che da eventi di lento inizio come siccità ricorrenti (IPCC,  2014). Allo stesso modo, Macchi et al. (2014) notano che le famiglie delle caste inferiori, le  donne e altri gruppi marginali nei villaggi himalayani dell'India nord-occidentale e del Nepal  sono più sensibili agli effetti legati al clima.</a:t>
            </a:r>
            <a:br>
              <a:rPr lang="it-IT" sz="2700" dirty="0">
                <a:latin typeface="Calibri" panose="020F0502020204030204" pitchFamily="34" charset="0"/>
                <a:ea typeface="Calibri" panose="020F0502020204030204" pitchFamily="34" charset="0"/>
                <a:cs typeface="Calibri" panose="020F0502020204030204" pitchFamily="34" charset="0"/>
              </a:rPr>
            </a:br>
            <a:r>
              <a:rPr lang="it-IT" sz="2200" dirty="0">
                <a:latin typeface="Calibri" panose="020F0502020204030204" pitchFamily="34" charset="0"/>
                <a:ea typeface="Calibri" panose="020F0502020204030204" pitchFamily="34" charset="0"/>
                <a:cs typeface="Calibri" panose="020F0502020204030204" pitchFamily="34" charset="0"/>
              </a:rPr>
              <a:t/>
            </a:r>
            <a:br>
              <a:rPr lang="it-IT" sz="2200" dirty="0">
                <a:latin typeface="Calibri" panose="020F0502020204030204" pitchFamily="34" charset="0"/>
                <a:ea typeface="Calibri" panose="020F0502020204030204" pitchFamily="34" charset="0"/>
                <a:cs typeface="Calibri" panose="020F0502020204030204" pitchFamily="34" charset="0"/>
              </a:rPr>
            </a:br>
            <a:r>
              <a:rPr lang="it-IT" sz="2800" dirty="0">
                <a:latin typeface="+mn-lt"/>
              </a:rPr>
              <a:t> </a:t>
            </a:r>
            <a:endParaRPr lang="it-IT"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8840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243</TotalTime>
  <Words>1233</Words>
  <Application>Microsoft Office PowerPoint</Application>
  <PresentationFormat>Personalizzato</PresentationFormat>
  <Paragraphs>85</Paragraphs>
  <Slides>13</Slides>
  <Notes>7</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Organico</vt:lpstr>
      <vt:lpstr>Cambiamento climatico e disuguaglianza: come affrontare questi problemi congiuntamente?</vt:lpstr>
      <vt:lpstr>Messaggi chiave </vt:lpstr>
      <vt:lpstr>Presentazione standard di PowerPoint</vt:lpstr>
      <vt:lpstr>Gli effetti sulla povertà e mezzi di sussistenza </vt:lpstr>
      <vt:lpstr>Presentazione standard di PowerPoint</vt:lpstr>
      <vt:lpstr>Presentazione standard di PowerPoint</vt:lpstr>
      <vt:lpstr>Localizzazione e maggiore esposizione ai rischi legati al cambiamento climatico</vt:lpstr>
      <vt:lpstr>Disuguaglianza e disparità di genere e età </vt:lpstr>
      <vt:lpstr> Sia i giovani che gli anziani si rivelano più sensibili ai danni causati dai rischi climatici rispetto  agli adulti. Ciò non sorprende, data la loro relativa fragilità      Ad esempio, in Vietnam è stato riscontrato che gli anziani, le vedove e i disabili   - oltre alle madri  sole e alle famiglie con a capo una donna con bambini piccoli - erano più suscettibili ai danni  causati sia da inondazioni e tempeste che da eventi di lento inizio come siccità ricorrenti (IPCC,  2014). Allo stesso modo, Macchi et al. (2014) notano che le famiglie delle caste inferiori, le  donne e altri gruppi marginali nei villaggi himalayani dell'India nord-occidentale e del Nepal  sono più sensibili agli effetti legati al clima.   </vt:lpstr>
      <vt:lpstr>Proposte </vt:lpstr>
      <vt:lpstr> </vt:lpstr>
      <vt:lpstr>Clima e Disparità di Genere: Due Facce della Stessa Emergenza Globale</vt:lpstr>
      <vt:lpstr>Bibliografia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Inequality:  How to Solve These Problems Jointly?</dc:title>
  <dc:creator>Claudia Colapietro</dc:creator>
  <cp:lastModifiedBy>Std2</cp:lastModifiedBy>
  <cp:revision>21</cp:revision>
  <cp:lastPrinted>2025-04-14T10:41:40Z</cp:lastPrinted>
  <dcterms:created xsi:type="dcterms:W3CDTF">2022-11-23T18:50:43Z</dcterms:created>
  <dcterms:modified xsi:type="dcterms:W3CDTF">2025-06-03T09:16:22Z</dcterms:modified>
</cp:coreProperties>
</file>